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7"/>
  </p:notesMasterIdLst>
  <p:sldIdLst>
    <p:sldId id="2384" r:id="rId3"/>
    <p:sldId id="2377" r:id="rId4"/>
    <p:sldId id="2378" r:id="rId5"/>
    <p:sldId id="2379" r:id="rId6"/>
    <p:sldId id="2382" r:id="rId7"/>
    <p:sldId id="2381" r:id="rId8"/>
    <p:sldId id="2369" r:id="rId9"/>
    <p:sldId id="2370" r:id="rId10"/>
    <p:sldId id="2371" r:id="rId11"/>
    <p:sldId id="2372" r:id="rId12"/>
    <p:sldId id="2373" r:id="rId13"/>
    <p:sldId id="2374" r:id="rId14"/>
    <p:sldId id="2375" r:id="rId15"/>
    <p:sldId id="2376" r:id="rId16"/>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Reward)" id="{6FB8695E-00E8-4D0A-9B55-A69BE1BE7867}">
          <p14:sldIdLst>
            <p14:sldId id="2384"/>
          </p14:sldIdLst>
        </p14:section>
        <p14:section name="Trends &amp; Pressures" id="{B181089D-D76D-42FB-9069-BA3FA01A0C2C}">
          <p14:sldIdLst>
            <p14:sldId id="2377"/>
          </p14:sldIdLst>
        </p14:section>
        <p14:section name="Current Approach" id="{ACD629D3-50ED-462B-8230-F7F5E59682F1}">
          <p14:sldIdLst>
            <p14:sldId id="2378"/>
          </p14:sldIdLst>
        </p14:section>
        <p14:section name="Consequences of No Change" id="{FF79A168-7B32-4BB7-B8A8-D74A60FD789B}">
          <p14:sldIdLst>
            <p14:sldId id="2379"/>
          </p14:sldIdLst>
        </p14:section>
        <p14:section name="PIVOT" id="{8622BC24-D8BD-4DA8-A3D7-3E1332DD3850}">
          <p14:sldIdLst>
            <p14:sldId id="2382"/>
            <p14:sldId id="2381"/>
          </p14:sldIdLst>
        </p14:section>
        <p14:section name="New Approach/10% Message" id="{8ECA532F-4455-40BA-922A-05717C7D30FD}">
          <p14:sldIdLst>
            <p14:sldId id="2369"/>
          </p14:sldIdLst>
        </p14:section>
        <p14:section name="Challenge 1: [Challenge Name]" id="{FE911640-7601-4EC3-A34F-2995CFBFC0EF}">
          <p14:sldIdLst>
            <p14:sldId id="2370"/>
            <p14:sldId id="2371"/>
          </p14:sldIdLst>
        </p14:section>
        <p14:section name="Challenge 2: [Challenge Name]" id="{0FB67601-1A4F-4588-BEEE-11B3B0282A46}">
          <p14:sldIdLst>
            <p14:sldId id="2372"/>
            <p14:sldId id="2373"/>
          </p14:sldIdLst>
        </p14:section>
        <p14:section name="Challenge 3: [Challenge Name]" id="{F0D70200-BAA7-4B31-BC0B-C347C2A490F7}">
          <p14:sldIdLst>
            <p14:sldId id="2374"/>
            <p14:sldId id="2375"/>
          </p14:sldIdLst>
        </p14:section>
        <p14:section name="Conclusion: Final 10%" id="{FA1D4FE7-3A49-444A-9970-5864D8A5D055}">
          <p14:sldIdLst>
            <p14:sldId id="2376"/>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slie Talbot" initials="LT" lastIdx="1" clrIdx="0">
    <p:extLst>
      <p:ext uri="{19B8F6BF-5375-455C-9EA6-DF929625EA0E}">
        <p15:presenceInfo xmlns:p15="http://schemas.microsoft.com/office/powerpoint/2012/main" userId="S-1-5-21-1914898247-1619800195-1392588124-949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E54"/>
    <a:srgbClr val="004F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837" autoAdjust="0"/>
    <p:restoredTop sz="77238" autoAdjust="0"/>
  </p:normalViewPr>
  <p:slideViewPr>
    <p:cSldViewPr snapToGrid="0">
      <p:cViewPr varScale="1">
        <p:scale>
          <a:sx n="86" d="100"/>
          <a:sy n="86" d="100"/>
        </p:scale>
        <p:origin x="66" y="8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81" d="100"/>
          <a:sy n="81" d="100"/>
        </p:scale>
        <p:origin x="2624" y="17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commentAuthors" Target="commentAuthors.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A101E31C-71A7-4237-B85D-86942E2125A9}" type="datetimeFigureOut">
              <a:rPr lang="en-US" smtClean="0"/>
              <a:t>1/16/2023</a:t>
            </a:fld>
            <a:endParaRPr lang="en-US"/>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AA43D591-57EB-4381-9C7A-39CF5E5888F9}" type="slidenum">
              <a:rPr lang="en-US" smtClean="0"/>
              <a:t>‹#›</a:t>
            </a:fld>
            <a:endParaRPr lang="en-US"/>
          </a:p>
        </p:txBody>
      </p:sp>
    </p:spTree>
    <p:extLst>
      <p:ext uri="{BB962C8B-B14F-4D97-AF65-F5344CB8AC3E}">
        <p14:creationId xmlns:p14="http://schemas.microsoft.com/office/powerpoint/2010/main" val="16675635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reports.valuates.com/market-reports/ALLI-Auto-1C138/fleet-management"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spc="50" dirty="0">
                <a:solidFill>
                  <a:srgbClr val="2D2D2D"/>
                </a:solidFill>
                <a:effectLst/>
                <a:latin typeface="Tahoma" panose="020B0604030504040204" pitchFamily="34" charset="0"/>
                <a:ea typeface="Calibri" panose="020F0502020204030204" pitchFamily="34" charset="0"/>
                <a:cs typeface="Times New Roman (Body CS)"/>
              </a:rPr>
              <a:t>Every business would love the ability to break into a new market as simply as possible. But how do you do that?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A43D591-57EB-4381-9C7A-39CF5E5888F9}"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134649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spc="50" dirty="0">
                <a:solidFill>
                  <a:srgbClr val="2D2D2D"/>
                </a:solidFill>
                <a:effectLst/>
                <a:latin typeface="Tahoma" panose="020B0604030504040204" pitchFamily="34" charset="0"/>
                <a:ea typeface="Calibri" panose="020F0502020204030204" pitchFamily="34" charset="0"/>
                <a:cs typeface="Times New Roman (Body CS)"/>
              </a:rPr>
              <a:t>Turning around a work-ready vehicle fast can come down to whether or not the right part, rack, or bin is available. If you don’t have what a buyer needs, they’ll go down the street or online to someone who does.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A43D591-57EB-4381-9C7A-39CF5E5888F9}"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341904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0"/>
              </a:spcAft>
            </a:pPr>
            <a:r>
              <a:rPr lang="en-US" sz="1000" dirty="0">
                <a:solidFill>
                  <a:srgbClr val="2D2D2D"/>
                </a:solidFill>
                <a:effectLst/>
                <a:latin typeface="Tahoma" panose="020B0604030504040204" pitchFamily="34" charset="0"/>
                <a:ea typeface="Calibri" panose="020F0502020204030204" pitchFamily="34" charset="0"/>
                <a:cs typeface="Times New Roman" panose="02020603050405020304" pitchFamily="18" charset="0"/>
              </a:rPr>
              <a:t>With </a:t>
            </a:r>
            <a:r>
              <a:rPr lang="en-US" sz="1000" b="1" dirty="0">
                <a:solidFill>
                  <a:srgbClr val="BEC0C2"/>
                </a:solidFill>
                <a:effectLst/>
                <a:latin typeface="Tahoma" panose="020B0604030504040204" pitchFamily="34" charset="0"/>
                <a:ea typeface="Calibri" panose="020F0502020204030204" pitchFamily="34" charset="0"/>
                <a:cs typeface="Times New Roman" panose="02020603050405020304" pitchFamily="18" charset="0"/>
              </a:rPr>
              <a:t>[Distributor]</a:t>
            </a:r>
            <a:r>
              <a:rPr lang="en-US" sz="1000" dirty="0">
                <a:solidFill>
                  <a:srgbClr val="BEC0C2"/>
                </a:solidFill>
                <a:effectLst/>
                <a:latin typeface="Tahoma" panose="020B0604030504040204" pitchFamily="34" charset="0"/>
                <a:ea typeface="Calibri" panose="020F0502020204030204" pitchFamily="34" charset="0"/>
                <a:cs typeface="Times New Roman" panose="02020603050405020304" pitchFamily="18" charset="0"/>
              </a:rPr>
              <a:t> </a:t>
            </a:r>
            <a:r>
              <a:rPr lang="en-US" sz="1000" dirty="0">
                <a:solidFill>
                  <a:srgbClr val="2D2D2D"/>
                </a:solidFill>
                <a:effectLst/>
                <a:latin typeface="Tahoma" panose="020B0604030504040204" pitchFamily="34" charset="0"/>
                <a:ea typeface="Calibri" panose="020F0502020204030204" pitchFamily="34" charset="0"/>
                <a:cs typeface="Times New Roman" panose="02020603050405020304" pitchFamily="18" charset="0"/>
              </a:rPr>
              <a:t>and ready inventory from Holman, you can source upfit parts overnight or in days, not weeks, from </a:t>
            </a:r>
            <a:r>
              <a:rPr lang="en-US" sz="1000" b="1" dirty="0">
                <a:solidFill>
                  <a:srgbClr val="BEC0C2"/>
                </a:solidFill>
                <a:effectLst/>
                <a:latin typeface="Tahoma" panose="020B0604030504040204" pitchFamily="34" charset="0"/>
                <a:ea typeface="Calibri" panose="020F0502020204030204" pitchFamily="34" charset="0"/>
                <a:cs typeface="Times New Roman" panose="02020603050405020304" pitchFamily="18" charset="0"/>
              </a:rPr>
              <a:t>[Distributor]</a:t>
            </a:r>
            <a:r>
              <a:rPr lang="en-US" sz="1000" dirty="0">
                <a:solidFill>
                  <a:srgbClr val="2D2D2D"/>
                </a:solidFill>
                <a:effectLst/>
                <a:latin typeface="Tahoma" panose="020B0604030504040204" pitchFamily="34" charset="0"/>
                <a:ea typeface="Calibri" panose="020F0502020204030204" pitchFamily="34" charset="0"/>
                <a:cs typeface="Times New Roman" panose="02020603050405020304" pitchFamily="18" charset="0"/>
              </a:rPr>
              <a:t>, Holman, or a warehouse distributor.</a:t>
            </a:r>
          </a:p>
          <a:p>
            <a:pPr marL="0" marR="0">
              <a:lnSpc>
                <a:spcPct val="115000"/>
              </a:lnSpc>
              <a:spcBef>
                <a:spcPts val="0"/>
              </a:spcBef>
              <a:spcAft>
                <a:spcPts val="0"/>
              </a:spcAft>
            </a:pPr>
            <a:r>
              <a:rPr lang="en-US" sz="1000" dirty="0">
                <a:solidFill>
                  <a:srgbClr val="2D2D2D"/>
                </a:solidFill>
                <a:effectLst/>
                <a:latin typeface="Tahoma" panose="020B0604030504040204" pitchFamily="34" charset="0"/>
                <a:ea typeface="Calibri" panose="020F0502020204030204" pitchFamily="34" charset="0"/>
                <a:cs typeface="Times New Roman" panose="02020603050405020304" pitchFamily="18" charset="0"/>
              </a:rPr>
              <a:t> </a:t>
            </a:r>
          </a:p>
          <a:p>
            <a:pPr marL="0" marR="0">
              <a:lnSpc>
                <a:spcPct val="115000"/>
              </a:lnSpc>
              <a:spcBef>
                <a:spcPts val="0"/>
              </a:spcBef>
              <a:spcAft>
                <a:spcPts val="0"/>
              </a:spcAft>
            </a:pPr>
            <a:r>
              <a:rPr lang="en-US" sz="1000" dirty="0">
                <a:solidFill>
                  <a:srgbClr val="2D2D2D"/>
                </a:solidFill>
                <a:effectLst/>
                <a:latin typeface="Tahoma" panose="020B0604030504040204" pitchFamily="34" charset="0"/>
                <a:ea typeface="Calibri" panose="020F0502020204030204" pitchFamily="34" charset="0"/>
                <a:cs typeface="Times New Roman" panose="02020603050405020304" pitchFamily="18" charset="0"/>
              </a:rPr>
              <a:t>When you have satisfied buyers who can get back to work quickly, you’ll build up a reputation of reliability.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A43D591-57EB-4381-9C7A-39CF5E5888F9}"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674076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spc="50" dirty="0">
                <a:solidFill>
                  <a:srgbClr val="2D2D2D"/>
                </a:solidFill>
                <a:effectLst/>
                <a:latin typeface="Tahoma" panose="020B0604030504040204" pitchFamily="34" charset="0"/>
                <a:ea typeface="Calibri" panose="020F0502020204030204" pitchFamily="34" charset="0"/>
                <a:cs typeface="Times New Roman (Body CS)"/>
              </a:rPr>
              <a:t>With EVs, OEMs, and online dealers swooping in—many with marketing and promotions budgets that dwarf yours—your pool of existing and new customers is always under threat. Without the resources to compete for exposure in and outside your local market, you can only hope buyers find you, that you have what they need when they need it, and you get the sale.</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A43D591-57EB-4381-9C7A-39CF5E5888F9}"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570096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0"/>
              </a:spcAft>
            </a:pPr>
            <a:r>
              <a:rPr lang="en-US" sz="1000" dirty="0">
                <a:solidFill>
                  <a:srgbClr val="2D2D2D"/>
                </a:solidFill>
                <a:effectLst/>
                <a:latin typeface="Tahoma" panose="020B0604030504040204" pitchFamily="34" charset="0"/>
                <a:ea typeface="Calibri" panose="020F0502020204030204" pitchFamily="34" charset="0"/>
                <a:cs typeface="Times New Roman" panose="02020603050405020304" pitchFamily="18" charset="0"/>
              </a:rPr>
              <a:t>With </a:t>
            </a:r>
            <a:r>
              <a:rPr lang="en-US" sz="1000" b="1" dirty="0">
                <a:solidFill>
                  <a:srgbClr val="BEC0C2"/>
                </a:solidFill>
                <a:effectLst/>
                <a:latin typeface="Tahoma" panose="020B0604030504040204" pitchFamily="34" charset="0"/>
                <a:ea typeface="Calibri" panose="020F0502020204030204" pitchFamily="34" charset="0"/>
                <a:cs typeface="Times New Roman" panose="02020603050405020304" pitchFamily="18" charset="0"/>
              </a:rPr>
              <a:t>[Distributor]</a:t>
            </a:r>
            <a:r>
              <a:rPr lang="en-US" sz="1000" dirty="0">
                <a:solidFill>
                  <a:srgbClr val="2D2D2D"/>
                </a:solidFill>
                <a:effectLst/>
                <a:latin typeface="Tahoma" panose="020B0604030504040204" pitchFamily="34" charset="0"/>
                <a:ea typeface="Calibri" panose="020F0502020204030204" pitchFamily="34" charset="0"/>
                <a:cs typeface="Times New Roman" panose="02020603050405020304" pitchFamily="18" charset="0"/>
              </a:rPr>
              <a:t>, you can expose your inventory to the largest audience of commercial customers possible on Holman’s North America marketplace. Holman’s fleet buying network includes a pool of more than two million vans and trucks, 125,000 orders every year, and two billion dollars in maintenance. And Holman spiffs are the most generous in the industry.</a:t>
            </a:r>
          </a:p>
          <a:p>
            <a:pPr marL="0" marR="0">
              <a:lnSpc>
                <a:spcPct val="115000"/>
              </a:lnSpc>
              <a:spcBef>
                <a:spcPts val="0"/>
              </a:spcBef>
              <a:spcAft>
                <a:spcPts val="0"/>
              </a:spcAft>
            </a:pPr>
            <a:r>
              <a:rPr lang="en-US" sz="1000" dirty="0">
                <a:solidFill>
                  <a:srgbClr val="2D2D2D"/>
                </a:solidFill>
                <a:effectLst/>
                <a:latin typeface="Tahoma" panose="020B0604030504040204" pitchFamily="34" charset="0"/>
                <a:ea typeface="Calibri" panose="020F0502020204030204" pitchFamily="34" charset="0"/>
                <a:cs typeface="Times New Roman" panose="02020603050405020304" pitchFamily="18" charset="0"/>
              </a:rPr>
              <a:t> </a:t>
            </a:r>
          </a:p>
          <a:p>
            <a:pPr marL="0" marR="0">
              <a:lnSpc>
                <a:spcPct val="115000"/>
              </a:lnSpc>
              <a:spcBef>
                <a:spcPts val="0"/>
              </a:spcBef>
              <a:spcAft>
                <a:spcPts val="0"/>
              </a:spcAft>
            </a:pPr>
            <a:r>
              <a:rPr lang="en-US" sz="1000" dirty="0">
                <a:solidFill>
                  <a:srgbClr val="2D2D2D"/>
                </a:solidFill>
                <a:effectLst/>
                <a:latin typeface="Tahoma" panose="020B0604030504040204" pitchFamily="34" charset="0"/>
                <a:ea typeface="Calibri" panose="020F0502020204030204" pitchFamily="34" charset="0"/>
                <a:cs typeface="Times New Roman" panose="02020603050405020304" pitchFamily="18" charset="0"/>
              </a:rPr>
              <a:t>You’ll increase the visibility of your commercial vehicles to a broader population of buyers, and you’ll create opportunities to add variable and fixed revenue through maintenance and vehicle sales.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A43D591-57EB-4381-9C7A-39CF5E5888F9}"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981999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spc="50" dirty="0">
                <a:solidFill>
                  <a:srgbClr val="2D2D2D"/>
                </a:solidFill>
                <a:effectLst/>
                <a:latin typeface="Tahoma" panose="020B0604030504040204" pitchFamily="34" charset="0"/>
                <a:ea typeface="Calibri" panose="020F0502020204030204" pitchFamily="34" charset="0"/>
                <a:cs typeface="Times New Roman (Body CS)"/>
              </a:rPr>
              <a:t>When you take control of the complexity and seize the opportunity, you’ll sell more units and increase per-unit revenue. And you’ll blow open a whole new and critical revenue stream.</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A43D591-57EB-4381-9C7A-39CF5E5888F9}"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78109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spc="50" dirty="0">
                <a:solidFill>
                  <a:srgbClr val="2D2D2D"/>
                </a:solidFill>
                <a:effectLst/>
                <a:latin typeface="Tahoma" panose="020B0604030504040204" pitchFamily="34" charset="0"/>
                <a:ea typeface="Tahoma" panose="020B0604030504040204" pitchFamily="34" charset="0"/>
                <a:cs typeface="Tahoma" panose="020B0604030504040204" pitchFamily="34" charset="0"/>
              </a:rPr>
              <a:t>These numbers tell the story of the market shifts impacting dealerships like yours.</a:t>
            </a:r>
          </a:p>
          <a:p>
            <a:endParaRPr lang="en-US" sz="1000" dirty="0">
              <a:latin typeface="Tahoma" panose="020B0604030504040204" pitchFamily="34" charset="0"/>
              <a:ea typeface="Tahoma" panose="020B0604030504040204" pitchFamily="34" charset="0"/>
              <a:cs typeface="Tahoma" panose="020B0604030504040204" pitchFamily="34" charset="0"/>
            </a:endParaRPr>
          </a:p>
          <a:p>
            <a:pPr marL="0" marR="0" lvl="0" indent="0" algn="l" defTabSz="914400" rtl="0" eaLnBrk="1" fontAlgn="auto" latinLnBrk="0" hangingPunct="1">
              <a:lnSpc>
                <a:spcPct val="115000"/>
              </a:lnSpc>
              <a:spcBef>
                <a:spcPts val="0"/>
              </a:spcBef>
              <a:spcAft>
                <a:spcPts val="0"/>
              </a:spcAft>
              <a:buClrTx/>
              <a:buSzTx/>
              <a:buFontTx/>
              <a:buNone/>
              <a:tabLst/>
              <a:defRPr/>
            </a:pPr>
            <a:r>
              <a:rPr lang="en-US" sz="1000" b="1" spc="50" dirty="0">
                <a:solidFill>
                  <a:srgbClr val="2D2D2D"/>
                </a:solidFill>
                <a:effectLst/>
                <a:latin typeface="Tahoma" panose="020B0604030504040204" pitchFamily="34" charset="0"/>
                <a:ea typeface="Tahoma" panose="020B0604030504040204" pitchFamily="34" charset="0"/>
                <a:cs typeface="Tahoma" panose="020B0604030504040204" pitchFamily="34" charset="0"/>
              </a:rPr>
              <a:t>&lt;</a:t>
            </a:r>
            <a:r>
              <a:rPr lang="en-US" sz="1000" b="1" spc="50" dirty="0">
                <a:solidFill>
                  <a:srgbClr val="2D2D2D"/>
                </a:solidFill>
                <a:latin typeface="Tahoma" panose="020B0604030504040204" pitchFamily="34" charset="0"/>
                <a:ea typeface="Tahoma" panose="020B0604030504040204" pitchFamily="34" charset="0"/>
                <a:cs typeface="Tahoma" panose="020B0604030504040204" pitchFamily="34" charset="0"/>
              </a:rPr>
              <a:t>CLICK</a:t>
            </a:r>
            <a:r>
              <a:rPr lang="en-US" sz="1000" b="1" spc="50" dirty="0">
                <a:solidFill>
                  <a:srgbClr val="2D2D2D"/>
                </a:solidFill>
                <a:effectLst/>
                <a:latin typeface="Tahoma" panose="020B0604030504040204" pitchFamily="34" charset="0"/>
                <a:ea typeface="Tahoma" panose="020B0604030504040204" pitchFamily="34" charset="0"/>
                <a:cs typeface="Tahoma" panose="020B0604030504040204" pitchFamily="34" charset="0"/>
              </a:rPr>
              <a:t> to reveal 53% stat&gt;</a:t>
            </a:r>
          </a:p>
          <a:p>
            <a:pPr marL="0" marR="0" lvl="0" indent="0" algn="l" defTabSz="914400" rtl="0" eaLnBrk="1" fontAlgn="auto" latinLnBrk="0" hangingPunct="1">
              <a:lnSpc>
                <a:spcPct val="115000"/>
              </a:lnSpc>
              <a:spcBef>
                <a:spcPts val="0"/>
              </a:spcBef>
              <a:spcAft>
                <a:spcPts val="0"/>
              </a:spcAft>
              <a:buClrTx/>
              <a:buSzTx/>
              <a:buFontTx/>
              <a:buNone/>
              <a:tabLst/>
              <a:defRPr/>
            </a:pPr>
            <a:endParaRPr lang="en-US" sz="1000" b="1" spc="50" dirty="0">
              <a:solidFill>
                <a:srgbClr val="2D2D2D"/>
              </a:solidFill>
              <a:effectLst/>
              <a:latin typeface="Tahoma" panose="020B0604030504040204" pitchFamily="34" charset="0"/>
              <a:ea typeface="Tahoma" panose="020B0604030504040204" pitchFamily="34" charset="0"/>
              <a:cs typeface="Tahoma" panose="020B0604030504040204" pitchFamily="34" charset="0"/>
            </a:endParaRPr>
          </a:p>
          <a:p>
            <a:pPr marL="0" marR="0" lvl="0" indent="0" algn="l" defTabSz="914400" rtl="0" eaLnBrk="1" fontAlgn="auto" latinLnBrk="0" hangingPunct="1">
              <a:lnSpc>
                <a:spcPct val="115000"/>
              </a:lnSpc>
              <a:spcBef>
                <a:spcPts val="0"/>
              </a:spcBef>
              <a:spcAft>
                <a:spcPts val="0"/>
              </a:spcAft>
              <a:buClrTx/>
              <a:buSzTx/>
              <a:buFontTx/>
              <a:buNone/>
              <a:tabLst/>
              <a:defRPr/>
            </a:pPr>
            <a:r>
              <a:rPr lang="en-US" sz="1000" b="1" spc="50" dirty="0">
                <a:solidFill>
                  <a:srgbClr val="2D2D2D"/>
                </a:solidFill>
                <a:effectLst/>
                <a:latin typeface="Tahoma" panose="020B0604030504040204" pitchFamily="34" charset="0"/>
                <a:ea typeface="Tahoma" panose="020B0604030504040204" pitchFamily="34" charset="0"/>
                <a:cs typeface="Tahoma" panose="020B0604030504040204" pitchFamily="34" charset="0"/>
              </a:rPr>
              <a:t>&lt;</a:t>
            </a:r>
            <a:r>
              <a:rPr lang="en-US" sz="1000" b="1" spc="50" dirty="0">
                <a:solidFill>
                  <a:srgbClr val="2D2D2D"/>
                </a:solidFill>
                <a:latin typeface="Tahoma" panose="020B0604030504040204" pitchFamily="34" charset="0"/>
                <a:ea typeface="Tahoma" panose="020B0604030504040204" pitchFamily="34" charset="0"/>
                <a:cs typeface="Tahoma" panose="020B0604030504040204" pitchFamily="34" charset="0"/>
              </a:rPr>
              <a:t>CLICK</a:t>
            </a:r>
            <a:r>
              <a:rPr lang="en-US" sz="1000" b="1" spc="50" dirty="0">
                <a:solidFill>
                  <a:srgbClr val="2D2D2D"/>
                </a:solidFill>
                <a:effectLst/>
                <a:latin typeface="Tahoma" panose="020B0604030504040204" pitchFamily="34" charset="0"/>
                <a:ea typeface="Tahoma" panose="020B0604030504040204" pitchFamily="34" charset="0"/>
                <a:cs typeface="Tahoma" panose="020B0604030504040204" pitchFamily="34" charset="0"/>
              </a:rPr>
              <a:t> to reveal 3x stat&gt;</a:t>
            </a:r>
          </a:p>
          <a:p>
            <a:pPr marL="0" marR="0" lvl="0" indent="0" algn="l" defTabSz="914400" rtl="0" eaLnBrk="1" fontAlgn="auto" latinLnBrk="0" hangingPunct="1">
              <a:lnSpc>
                <a:spcPct val="115000"/>
              </a:lnSpc>
              <a:spcBef>
                <a:spcPts val="0"/>
              </a:spcBef>
              <a:spcAft>
                <a:spcPts val="0"/>
              </a:spcAft>
              <a:buClrTx/>
              <a:buSzTx/>
              <a:buFontTx/>
              <a:buNone/>
              <a:tabLst/>
              <a:defRPr/>
            </a:pPr>
            <a:endParaRPr lang="en-US" sz="1000" spc="50" dirty="0">
              <a:solidFill>
                <a:srgbClr val="2D2D2D"/>
              </a:solidFill>
              <a:effectLst/>
              <a:latin typeface="Tahoma" panose="020B0604030504040204" pitchFamily="34" charset="0"/>
              <a:ea typeface="Tahoma" panose="020B0604030504040204" pitchFamily="34" charset="0"/>
              <a:cs typeface="Tahoma" panose="020B0604030504040204" pitchFamily="34" charset="0"/>
            </a:endParaRPr>
          </a:p>
          <a:p>
            <a:pPr marL="0" marR="0">
              <a:lnSpc>
                <a:spcPct val="115000"/>
              </a:lnSpc>
              <a:spcBef>
                <a:spcPts val="0"/>
              </a:spcBef>
              <a:spcAft>
                <a:spcPts val="0"/>
              </a:spcAft>
            </a:pPr>
            <a:r>
              <a:rPr lang="en-US" sz="1000" spc="50" dirty="0">
                <a:solidFill>
                  <a:srgbClr val="2D2D2D"/>
                </a:solidFill>
                <a:effectLst/>
                <a:latin typeface="Tahoma" panose="020B0604030504040204" pitchFamily="34" charset="0"/>
                <a:ea typeface="Tahoma" panose="020B0604030504040204" pitchFamily="34" charset="0"/>
                <a:cs typeface="Tahoma" panose="020B0604030504040204" pitchFamily="34" charset="0"/>
              </a:rPr>
              <a:t>New EV manufacturers and OEMs want to compete with you directly, and disruptors in tech are trying to take car sales entirely online, bypassing you.</a:t>
            </a:r>
          </a:p>
          <a:p>
            <a:pPr marL="0" marR="0">
              <a:lnSpc>
                <a:spcPct val="115000"/>
              </a:lnSpc>
              <a:spcBef>
                <a:spcPts val="0"/>
              </a:spcBef>
              <a:spcAft>
                <a:spcPts val="0"/>
              </a:spcAft>
            </a:pPr>
            <a:r>
              <a:rPr lang="en-US" sz="1000" spc="50" dirty="0">
                <a:solidFill>
                  <a:srgbClr val="2D2D2D"/>
                </a:solidFill>
                <a:effectLst/>
                <a:latin typeface="Tahoma" panose="020B0604030504040204" pitchFamily="34" charset="0"/>
                <a:ea typeface="Tahoma" panose="020B0604030504040204" pitchFamily="34" charset="0"/>
                <a:cs typeface="Tahoma" panose="020B0604030504040204" pitchFamily="34" charset="0"/>
              </a:rPr>
              <a:t> </a:t>
            </a:r>
          </a:p>
          <a:p>
            <a:r>
              <a:rPr lang="en-US" sz="1000" dirty="0">
                <a:effectLst/>
                <a:latin typeface="Tahoma" panose="020B0604030504040204" pitchFamily="34" charset="0"/>
                <a:ea typeface="Tahoma" panose="020B0604030504040204" pitchFamily="34" charset="0"/>
                <a:cs typeface="Tahoma" panose="020B0604030504040204" pitchFamily="34" charset="0"/>
              </a:rPr>
              <a:t>More on 10.6 later. We’ll come back to 10.6. Right now, let’s look at how dealerships are responding. </a:t>
            </a:r>
            <a:endParaRPr lang="en-US" sz="1000" dirty="0">
              <a:latin typeface="Tahoma" panose="020B0604030504040204" pitchFamily="34" charset="0"/>
              <a:ea typeface="Tahoma" panose="020B0604030504040204" pitchFamily="34" charset="0"/>
              <a:cs typeface="Tahoma" panose="020B060403050404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A43D591-57EB-4381-9C7A-39CF5E5888F9}"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467100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spc="50" dirty="0">
                <a:solidFill>
                  <a:srgbClr val="2D2D2D"/>
                </a:solidFill>
                <a:effectLst/>
                <a:latin typeface="Tahoma" panose="020B0604030504040204" pitchFamily="34" charset="0"/>
                <a:ea typeface="Tahoma" panose="020B0604030504040204" pitchFamily="34" charset="0"/>
                <a:cs typeface="Tahoma" panose="020B0604030504040204" pitchFamily="34" charset="0"/>
              </a:rPr>
              <a:t>Some dealerships aren’t particularly worried. Gross sales have been extremely high, bringing in unprecedented revenue and profitability. So they keep doing what they’ve been doing. </a:t>
            </a:r>
            <a:r>
              <a:rPr lang="en-US" sz="1000" b="1" spc="50" dirty="0">
                <a:solidFill>
                  <a:srgbClr val="2D2D2D"/>
                </a:solidFill>
                <a:effectLst/>
                <a:latin typeface="Tahoma" panose="020B0604030504040204" pitchFamily="34" charset="0"/>
                <a:ea typeface="Tahoma" panose="020B0604030504040204" pitchFamily="34" charset="0"/>
                <a:cs typeface="Tahoma" panose="020B0604030504040204" pitchFamily="34" charset="0"/>
              </a:rPr>
              <a:t>&lt;</a:t>
            </a:r>
            <a:r>
              <a:rPr lang="en-US" sz="1000" b="1" spc="50" dirty="0">
                <a:solidFill>
                  <a:srgbClr val="000000"/>
                </a:solidFill>
                <a:latin typeface="Tahoma" panose="020B0604030504040204" pitchFamily="34" charset="0"/>
                <a:ea typeface="Tahoma" panose="020B0604030504040204" pitchFamily="34" charset="0"/>
                <a:cs typeface="Tahoma" panose="020B0604030504040204" pitchFamily="34" charset="0"/>
              </a:rPr>
              <a:t>CLICK</a:t>
            </a:r>
            <a:r>
              <a:rPr lang="en-US" sz="1000" b="1" i="0" dirty="0">
                <a:solidFill>
                  <a:srgbClr val="000000"/>
                </a:solidFill>
                <a:effectLst/>
                <a:latin typeface="Tahoma" panose="020B0604030504040204" pitchFamily="34" charset="0"/>
                <a:ea typeface="Tahoma" panose="020B0604030504040204" pitchFamily="34" charset="0"/>
                <a:cs typeface="Tahoma" panose="020B0604030504040204" pitchFamily="34" charset="0"/>
              </a:rPr>
              <a:t> to reveal "Under siege”&gt; </a:t>
            </a:r>
            <a:r>
              <a:rPr lang="en-US" sz="1000" spc="50" dirty="0">
                <a:solidFill>
                  <a:srgbClr val="2D2D2D"/>
                </a:solidFill>
                <a:effectLst/>
                <a:latin typeface="Tahoma" panose="020B0604030504040204" pitchFamily="34" charset="0"/>
                <a:ea typeface="Tahoma" panose="020B0604030504040204" pitchFamily="34" charset="0"/>
                <a:cs typeface="Tahoma" panose="020B0604030504040204" pitchFamily="34" charset="0"/>
              </a:rPr>
              <a:t>Others who recognize their business model is under siege are doubling down on things like vehicle volume, turn-and-earn, and easy upsells such as F&amp;I and warranties.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A43D591-57EB-4381-9C7A-39CF5E5888F9}"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66621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spc="50" dirty="0">
                <a:solidFill>
                  <a:srgbClr val="2D2D2D"/>
                </a:solidFill>
                <a:effectLst/>
                <a:latin typeface="Tahoma" panose="020B0604030504040204" pitchFamily="34" charset="0"/>
                <a:ea typeface="Calibri" panose="020F0502020204030204" pitchFamily="34" charset="0"/>
                <a:cs typeface="Times New Roman (Body CS)"/>
              </a:rPr>
              <a:t>The reality is, dealers who don’t get ahead of the threats closing in on their businesses and find other ways to add value for their customers and generate new sources of revenue will end up watching their growth contract instead of expand. They’ll get left behind or lose market share. And their margins will erode.</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A43D591-57EB-4381-9C7A-39CF5E5888F9}"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557506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0"/>
              </a:spcAft>
            </a:pPr>
            <a:r>
              <a:rPr lang="en-US" sz="1000" dirty="0">
                <a:solidFill>
                  <a:srgbClr val="2D2D2D"/>
                </a:solidFill>
                <a:effectLst/>
                <a:latin typeface="Tahoma" panose="020B0604030504040204" pitchFamily="34" charset="0"/>
                <a:ea typeface="Calibri" panose="020F0502020204030204" pitchFamily="34" charset="0"/>
                <a:cs typeface="Times New Roman" panose="02020603050405020304" pitchFamily="18" charset="0"/>
              </a:rPr>
              <a:t>One area of opportunity some dealers have tended to shy away from is commercial sales and upfitting. They think it’s just too complicated. Your salespeople already have too much on their plates without having to deal with customizations, catalogues, and tricky pricing.</a:t>
            </a:r>
          </a:p>
          <a:p>
            <a:pPr marL="0" marR="0">
              <a:lnSpc>
                <a:spcPct val="115000"/>
              </a:lnSpc>
              <a:spcBef>
                <a:spcPts val="0"/>
              </a:spcBef>
              <a:spcAft>
                <a:spcPts val="0"/>
              </a:spcAft>
            </a:pPr>
            <a:r>
              <a:rPr lang="en-US" sz="1000" dirty="0">
                <a:solidFill>
                  <a:srgbClr val="2D2D2D"/>
                </a:solidFill>
                <a:effectLst/>
                <a:latin typeface="Tahoma" panose="020B0604030504040204" pitchFamily="34" charset="0"/>
                <a:ea typeface="Calibri" panose="020F0502020204030204" pitchFamily="34" charset="0"/>
                <a:cs typeface="Times New Roman" panose="02020603050405020304" pitchFamily="18" charset="0"/>
              </a:rPr>
              <a:t> </a:t>
            </a:r>
          </a:p>
          <a:p>
            <a:pPr marL="0" marR="0">
              <a:lnSpc>
                <a:spcPct val="115000"/>
              </a:lnSpc>
              <a:spcBef>
                <a:spcPts val="0"/>
              </a:spcBef>
              <a:spcAft>
                <a:spcPts val="0"/>
              </a:spcAft>
            </a:pPr>
            <a:r>
              <a:rPr lang="en-US" sz="1000" dirty="0">
                <a:solidFill>
                  <a:srgbClr val="2D2D2D"/>
                </a:solidFill>
                <a:effectLst/>
                <a:latin typeface="Tahoma" panose="020B0604030504040204" pitchFamily="34" charset="0"/>
                <a:ea typeface="Calibri" panose="020F0502020204030204" pitchFamily="34" charset="0"/>
                <a:cs typeface="Times New Roman" panose="02020603050405020304" pitchFamily="18" charset="0"/>
              </a:rPr>
              <a:t>But commercial vehicles are actually a huge opportunity that can’t be ignored.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A43D591-57EB-4381-9C7A-39CF5E5888F9}"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77480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tabLst>
                <a:tab pos="3023870" algn="l"/>
              </a:tabLst>
            </a:pPr>
            <a:r>
              <a:rPr lang="en-US" sz="1000" b="1" i="0" dirty="0">
                <a:solidFill>
                  <a:srgbClr val="000000"/>
                </a:solidFill>
                <a:effectLst/>
                <a:latin typeface="Tahoma" panose="020B0604030504040204" pitchFamily="34" charset="0"/>
                <a:ea typeface="Calibri" panose="020F0502020204030204" pitchFamily="34" charset="0"/>
                <a:cs typeface="Times New Roman" panose="02020603050405020304" pitchFamily="18" charset="0"/>
              </a:rPr>
              <a:t>&lt;CLICK to reveal 10.6 stat&gt;</a:t>
            </a:r>
            <a:r>
              <a:rPr lang="en-US" sz="1000" dirty="0">
                <a:solidFill>
                  <a:srgbClr val="2D2D2D"/>
                </a:solidFill>
                <a:effectLst/>
                <a:latin typeface="Tahoma" panose="020B0604030504040204" pitchFamily="34" charset="0"/>
                <a:ea typeface="Calibri" panose="020F0502020204030204" pitchFamily="34" charset="0"/>
                <a:cs typeface="Times New Roman" panose="02020603050405020304" pitchFamily="18" charset="0"/>
              </a:rPr>
              <a:t> To bring it back to that 10.6 figure I introduced earlier—that’s the CAGR growth that Valuates Reports estimates commercial vehicle sales will grow by over the coming years.</a:t>
            </a:r>
            <a:r>
              <a:rPr lang="en-US" sz="1000" baseline="30000" dirty="0">
                <a:solidFill>
                  <a:srgbClr val="2D2D2D"/>
                </a:solidFill>
                <a:effectLst/>
                <a:latin typeface="Tahoma" panose="020B0604030504040204" pitchFamily="34" charset="0"/>
                <a:ea typeface="Calibri" panose="020F0502020204030204" pitchFamily="34" charset="0"/>
                <a:cs typeface="Times New Roman" panose="02020603050405020304" pitchFamily="18" charset="0"/>
              </a:rPr>
              <a:t>1</a:t>
            </a:r>
          </a:p>
          <a:p>
            <a:pPr marL="0" marR="0">
              <a:spcBef>
                <a:spcPts val="0"/>
              </a:spcBef>
              <a:spcAft>
                <a:spcPts val="0"/>
              </a:spcAft>
              <a:tabLst>
                <a:tab pos="3023870" algn="l"/>
              </a:tabLst>
            </a:pPr>
            <a:endParaRPr lang="en-US" sz="1000" dirty="0">
              <a:solidFill>
                <a:srgbClr val="2D2D2D"/>
              </a:solidFill>
              <a:latin typeface="Tahoma" panose="020B0604030504040204" pitchFamily="34" charset="0"/>
              <a:ea typeface="Calibri" panose="020F0502020204030204" pitchFamily="34" charset="0"/>
              <a:cs typeface="Times New Roman" panose="02020603050405020304" pitchFamily="18" charset="0"/>
            </a:endParaRPr>
          </a:p>
          <a:p>
            <a:pPr marL="0" marR="0">
              <a:spcBef>
                <a:spcPts val="0"/>
              </a:spcBef>
              <a:spcAft>
                <a:spcPts val="0"/>
              </a:spcAft>
              <a:tabLst>
                <a:tab pos="3023870" algn="l"/>
              </a:tabLst>
            </a:pPr>
            <a:endParaRPr lang="en-US" sz="1000" dirty="0">
              <a:solidFill>
                <a:srgbClr val="2D2D2D"/>
              </a:solidFill>
              <a:effectLst/>
              <a:latin typeface="Tahoma" panose="020B0604030504040204" pitchFamily="34" charset="0"/>
              <a:ea typeface="Calibri" panose="020F0502020204030204" pitchFamily="34" charset="0"/>
              <a:cs typeface="Times New Roman" panose="02020603050405020304" pitchFamily="18" charset="0"/>
            </a:endParaRPr>
          </a:p>
          <a:p>
            <a:pPr marL="0" marR="0">
              <a:spcBef>
                <a:spcPts val="0"/>
              </a:spcBef>
              <a:spcAft>
                <a:spcPts val="0"/>
              </a:spcAft>
              <a:tabLst>
                <a:tab pos="3023870" algn="l"/>
              </a:tabLst>
            </a:pPr>
            <a:r>
              <a:rPr lang="en-US" sz="800" baseline="30000" dirty="0">
                <a:solidFill>
                  <a:srgbClr val="2D2D2D"/>
                </a:solidFill>
                <a:effectLst/>
                <a:latin typeface="Tahoma" panose="020B0604030504040204" pitchFamily="34" charset="0"/>
                <a:ea typeface="Calibri" panose="020F0502020204030204" pitchFamily="34" charset="0"/>
                <a:cs typeface="Times New Roman" panose="02020603050405020304" pitchFamily="18" charset="0"/>
              </a:rPr>
              <a:t>1 </a:t>
            </a:r>
            <a:r>
              <a:rPr lang="en-US" sz="800" i="1" u="sng" dirty="0">
                <a:solidFill>
                  <a:srgbClr val="2D2D2D"/>
                </a:solidFill>
                <a:effectLst/>
                <a:latin typeface="Tahoma" panose="020B0604030504040204" pitchFamily="34" charset="0"/>
                <a:ea typeface="Calibri" panose="020F0502020204030204" pitchFamily="34" charset="0"/>
                <a:cs typeface="Times New Roman" panose="02020603050405020304" pitchFamily="18" charset="0"/>
                <a:hlinkClick r:id="rId3"/>
              </a:rPr>
              <a:t>Fleet Management Market Size by Vehicle Type, Component, Communication Technology, Industry, Regional Outlook, Growth Potential, Price Trends, Competitive Market Share &amp; Forecast, 2021–2030</a:t>
            </a:r>
            <a:r>
              <a:rPr lang="en-US" sz="800" dirty="0">
                <a:solidFill>
                  <a:srgbClr val="2D2D2D"/>
                </a:solidFill>
                <a:effectLst/>
                <a:latin typeface="Tahoma" panose="020B0604030504040204" pitchFamily="34" charset="0"/>
                <a:ea typeface="Calibri" panose="020F0502020204030204" pitchFamily="34" charset="0"/>
                <a:cs typeface="Times New Roman" panose="02020603050405020304" pitchFamily="18" charset="0"/>
              </a:rPr>
              <a:t>, Valuates Reports, February 2022.</a:t>
            </a:r>
            <a:endParaRPr lang="en-US" sz="2800" dirty="0">
              <a:solidFill>
                <a:srgbClr val="2D2D2D"/>
              </a:solidFill>
              <a:effectLst/>
              <a:latin typeface="Tahoma" panose="020B060403050404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A43D591-57EB-4381-9C7A-39CF5E5888F9}"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639915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0"/>
              </a:spcAft>
            </a:pPr>
            <a:r>
              <a:rPr lang="en-US" sz="1000" dirty="0">
                <a:solidFill>
                  <a:srgbClr val="2D2D2D"/>
                </a:solidFill>
                <a:effectLst/>
                <a:latin typeface="Tahoma" panose="020B0604030504040204" pitchFamily="34" charset="0"/>
                <a:ea typeface="Calibri" panose="020F0502020204030204" pitchFamily="34" charset="0"/>
                <a:cs typeface="Times New Roman" panose="02020603050405020304" pitchFamily="18" charset="0"/>
              </a:rPr>
              <a:t>Instead of avoiding the perceived complications of selling and upfitting vehicles, you need to control the complexity and seize the opportunity. </a:t>
            </a:r>
          </a:p>
          <a:p>
            <a:pPr marL="0" marR="0">
              <a:lnSpc>
                <a:spcPct val="115000"/>
              </a:lnSpc>
              <a:spcBef>
                <a:spcPts val="0"/>
              </a:spcBef>
              <a:spcAft>
                <a:spcPts val="0"/>
              </a:spcAft>
            </a:pPr>
            <a:r>
              <a:rPr lang="en-US" sz="1000" dirty="0">
                <a:solidFill>
                  <a:srgbClr val="2D2D2D"/>
                </a:solidFill>
                <a:effectLst/>
                <a:latin typeface="Tahoma" panose="020B0604030504040204" pitchFamily="34" charset="0"/>
                <a:ea typeface="Calibri" panose="020F0502020204030204" pitchFamily="34" charset="0"/>
                <a:cs typeface="Times New Roman" panose="02020603050405020304" pitchFamily="18" charset="0"/>
              </a:rPr>
              <a:t> </a:t>
            </a:r>
          </a:p>
          <a:p>
            <a:pPr marL="0" marR="0">
              <a:lnSpc>
                <a:spcPct val="115000"/>
              </a:lnSpc>
              <a:spcBef>
                <a:spcPts val="0"/>
              </a:spcBef>
              <a:spcAft>
                <a:spcPts val="0"/>
              </a:spcAft>
            </a:pPr>
            <a:r>
              <a:rPr lang="en-US" sz="1000" dirty="0">
                <a:solidFill>
                  <a:srgbClr val="2D2D2D"/>
                </a:solidFill>
                <a:effectLst/>
                <a:latin typeface="Tahoma" panose="020B0604030504040204" pitchFamily="34" charset="0"/>
                <a:ea typeface="Calibri" panose="020F0502020204030204" pitchFamily="34" charset="0"/>
                <a:cs typeface="Times New Roman" panose="02020603050405020304" pitchFamily="18" charset="0"/>
              </a:rPr>
              <a:t>To take control of the complexity, you have to be able to:</a:t>
            </a:r>
          </a:p>
          <a:p>
            <a:pPr marL="342900" marR="0" lvl="0" indent="-342900" algn="l">
              <a:lnSpc>
                <a:spcPct val="115000"/>
              </a:lnSpc>
              <a:spcBef>
                <a:spcPts val="0"/>
              </a:spcBef>
              <a:spcAft>
                <a:spcPts val="0"/>
              </a:spcAft>
              <a:buFont typeface="Symbol" pitchFamily="2" charset="2"/>
              <a:buChar char=""/>
            </a:pPr>
            <a:r>
              <a:rPr lang="en-US" sz="1000" dirty="0">
                <a:solidFill>
                  <a:srgbClr val="2D2D2D"/>
                </a:solidFill>
                <a:effectLst/>
                <a:latin typeface="Tahoma" panose="020B0604030504040204" pitchFamily="34" charset="0"/>
                <a:ea typeface="Calibri" panose="020F0502020204030204" pitchFamily="34" charset="0"/>
                <a:cs typeface="Times New Roman" panose="02020603050405020304" pitchFamily="18" charset="0"/>
              </a:rPr>
              <a:t>Sell upfits as easily and as quickly as you sell F&amp;I or warranties. </a:t>
            </a:r>
          </a:p>
          <a:p>
            <a:pPr marL="342900" marR="0" lvl="0" indent="-342900" algn="l">
              <a:lnSpc>
                <a:spcPct val="115000"/>
              </a:lnSpc>
              <a:spcBef>
                <a:spcPts val="0"/>
              </a:spcBef>
              <a:spcAft>
                <a:spcPts val="0"/>
              </a:spcAft>
              <a:buFont typeface="Symbol" pitchFamily="2" charset="2"/>
              <a:buChar char=""/>
            </a:pPr>
            <a:r>
              <a:rPr lang="en-US" sz="1000" dirty="0">
                <a:solidFill>
                  <a:srgbClr val="2D2D2D"/>
                </a:solidFill>
                <a:effectLst/>
                <a:latin typeface="Tahoma" panose="020B0604030504040204" pitchFamily="34" charset="0"/>
                <a:ea typeface="Calibri" panose="020F0502020204030204" pitchFamily="34" charset="0"/>
                <a:cs typeface="Times New Roman" panose="02020603050405020304" pitchFamily="18" charset="0"/>
              </a:rPr>
              <a:t>Source upfit parts in days, not weeks.</a:t>
            </a:r>
          </a:p>
          <a:p>
            <a:pPr marL="342900" marR="0" lvl="0" indent="-342900" algn="l">
              <a:lnSpc>
                <a:spcPct val="115000"/>
              </a:lnSpc>
              <a:spcBef>
                <a:spcPts val="0"/>
              </a:spcBef>
              <a:spcAft>
                <a:spcPts val="0"/>
              </a:spcAft>
              <a:buFont typeface="Symbol" pitchFamily="2" charset="2"/>
              <a:buChar char=""/>
            </a:pPr>
            <a:r>
              <a:rPr lang="en-US" sz="1000" dirty="0">
                <a:solidFill>
                  <a:srgbClr val="2D2D2D"/>
                </a:solidFill>
                <a:effectLst/>
                <a:latin typeface="Tahoma" panose="020B0604030504040204" pitchFamily="34" charset="0"/>
                <a:ea typeface="Calibri" panose="020F0502020204030204" pitchFamily="34" charset="0"/>
                <a:cs typeface="Times New Roman" panose="02020603050405020304" pitchFamily="18" charset="0"/>
              </a:rPr>
              <a:t>And expose your inventory to the largest audience possible.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A43D591-57EB-4381-9C7A-39CF5E5888F9}"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597482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spc="50" dirty="0">
                <a:solidFill>
                  <a:srgbClr val="2D2D2D"/>
                </a:solidFill>
                <a:effectLst/>
                <a:latin typeface="Tahoma" panose="020B0604030504040204" pitchFamily="34" charset="0"/>
                <a:ea typeface="Calibri" panose="020F0502020204030204" pitchFamily="34" charset="0"/>
                <a:cs typeface="Times New Roman (Body CS)"/>
              </a:rPr>
              <a:t>You want to move product as fast as possible, but upfitting introduces hurdles that can slow sales momentum. You have to worry about leafing through a massive catalogue to figure out what the customer needs and the back-and-forth of getting a quote—drawing out the sales process when a red-hot buyer is ready to purchase.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A43D591-57EB-4381-9C7A-39CF5E5888F9}"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797140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0"/>
              </a:spcAft>
            </a:pPr>
            <a:r>
              <a:rPr lang="en-US" sz="1000" dirty="0">
                <a:solidFill>
                  <a:srgbClr val="2D2D2D"/>
                </a:solidFill>
                <a:effectLst/>
                <a:latin typeface="Tahoma" panose="020B0604030504040204" pitchFamily="34" charset="0"/>
                <a:ea typeface="Calibri" panose="020F0502020204030204" pitchFamily="34" charset="0"/>
                <a:cs typeface="Times New Roman" panose="02020603050405020304" pitchFamily="18" charset="0"/>
              </a:rPr>
              <a:t>With </a:t>
            </a:r>
            <a:r>
              <a:rPr lang="en-US" sz="1000" b="1" dirty="0">
                <a:solidFill>
                  <a:srgbClr val="BEC0C2"/>
                </a:solidFill>
                <a:effectLst/>
                <a:latin typeface="Tahoma" panose="020B0604030504040204" pitchFamily="34" charset="0"/>
                <a:ea typeface="Calibri" panose="020F0502020204030204" pitchFamily="34" charset="0"/>
                <a:cs typeface="Times New Roman" panose="02020603050405020304" pitchFamily="18" charset="0"/>
              </a:rPr>
              <a:t>[Distributor]</a:t>
            </a:r>
            <a:r>
              <a:rPr lang="en-US" sz="1000" dirty="0">
                <a:solidFill>
                  <a:srgbClr val="BEC0C2"/>
                </a:solidFill>
                <a:effectLst/>
                <a:latin typeface="Tahoma" panose="020B0604030504040204" pitchFamily="34" charset="0"/>
                <a:ea typeface="Calibri" panose="020F0502020204030204" pitchFamily="34" charset="0"/>
                <a:cs typeface="Times New Roman" panose="02020603050405020304" pitchFamily="18" charset="0"/>
              </a:rPr>
              <a:t> </a:t>
            </a:r>
            <a:r>
              <a:rPr lang="en-US" sz="1000" dirty="0">
                <a:solidFill>
                  <a:srgbClr val="2D2D2D"/>
                </a:solidFill>
                <a:effectLst/>
                <a:latin typeface="Tahoma" panose="020B0604030504040204" pitchFamily="34" charset="0"/>
                <a:ea typeface="Calibri" panose="020F0502020204030204" pitchFamily="34" charset="0"/>
                <a:cs typeface="Times New Roman" panose="02020603050405020304" pitchFamily="18" charset="0"/>
              </a:rPr>
              <a:t>and </a:t>
            </a:r>
            <a:r>
              <a:rPr lang="en-US" sz="1000" dirty="0" err="1">
                <a:solidFill>
                  <a:srgbClr val="2D2D2D"/>
                </a:solidFill>
                <a:effectLst/>
                <a:latin typeface="Tahoma" panose="020B0604030504040204" pitchFamily="34" charset="0"/>
                <a:ea typeface="Calibri" panose="020F0502020204030204" pitchFamily="34" charset="0"/>
                <a:cs typeface="Times New Roman" panose="02020603050405020304" pitchFamily="18" charset="0"/>
              </a:rPr>
              <a:t>Kargo</a:t>
            </a:r>
            <a:r>
              <a:rPr lang="en-US" sz="1000" dirty="0">
                <a:solidFill>
                  <a:srgbClr val="2D2D2D"/>
                </a:solidFill>
                <a:effectLst/>
                <a:latin typeface="Tahoma" panose="020B0604030504040204" pitchFamily="34" charset="0"/>
                <a:ea typeface="Calibri" panose="020F0502020204030204" pitchFamily="34" charset="0"/>
                <a:cs typeface="Times New Roman" panose="02020603050405020304" pitchFamily="18" charset="0"/>
              </a:rPr>
              <a:t> Quick by Holman, you can sell upfits as easily and as quickly as you sell F&amp;I or warranties. </a:t>
            </a:r>
          </a:p>
          <a:p>
            <a:pPr marL="0" marR="0">
              <a:lnSpc>
                <a:spcPct val="115000"/>
              </a:lnSpc>
              <a:spcBef>
                <a:spcPts val="0"/>
              </a:spcBef>
              <a:spcAft>
                <a:spcPts val="0"/>
              </a:spcAft>
            </a:pPr>
            <a:r>
              <a:rPr lang="en-US" sz="1000" dirty="0">
                <a:solidFill>
                  <a:srgbClr val="2D2D2D"/>
                </a:solidFill>
                <a:effectLst/>
                <a:latin typeface="Tahoma" panose="020B0604030504040204" pitchFamily="34" charset="0"/>
                <a:ea typeface="Calibri" panose="020F0502020204030204" pitchFamily="34" charset="0"/>
                <a:cs typeface="Times New Roman" panose="02020603050405020304" pitchFamily="18" charset="0"/>
              </a:rPr>
              <a:t> </a:t>
            </a:r>
          </a:p>
          <a:p>
            <a:pPr marL="0" marR="0">
              <a:lnSpc>
                <a:spcPct val="115000"/>
              </a:lnSpc>
              <a:spcBef>
                <a:spcPts val="0"/>
              </a:spcBef>
              <a:spcAft>
                <a:spcPts val="0"/>
              </a:spcAft>
            </a:pPr>
            <a:r>
              <a:rPr lang="en-US" sz="1000" dirty="0">
                <a:solidFill>
                  <a:srgbClr val="2D2D2D"/>
                </a:solidFill>
                <a:effectLst/>
                <a:latin typeface="Tahoma" panose="020B0604030504040204" pitchFamily="34" charset="0"/>
                <a:ea typeface="Calibri" panose="020F0502020204030204" pitchFamily="34" charset="0"/>
                <a:cs typeface="Times New Roman" panose="02020603050405020304" pitchFamily="18" charset="0"/>
              </a:rPr>
              <a:t>You can configure the vehicle, in the moment, that buyers need to do their jobs: </a:t>
            </a:r>
          </a:p>
          <a:p>
            <a:pPr marL="342900" marR="0" lvl="0" indent="-342900" algn="l">
              <a:lnSpc>
                <a:spcPct val="115000"/>
              </a:lnSpc>
              <a:spcBef>
                <a:spcPts val="0"/>
              </a:spcBef>
              <a:spcAft>
                <a:spcPts val="0"/>
              </a:spcAft>
              <a:buFont typeface="Symbol" pitchFamily="2" charset="2"/>
              <a:buChar char=""/>
            </a:pPr>
            <a:r>
              <a:rPr lang="en-US" sz="1000" dirty="0">
                <a:solidFill>
                  <a:srgbClr val="2D2D2D"/>
                </a:solidFill>
                <a:effectLst/>
                <a:latin typeface="Tahoma" panose="020B0604030504040204" pitchFamily="34" charset="0"/>
                <a:ea typeface="Calibri" panose="020F0502020204030204" pitchFamily="34" charset="0"/>
                <a:cs typeface="Times New Roman" panose="02020603050405020304" pitchFamily="18" charset="0"/>
              </a:rPr>
              <a:t>Your salespeople can recommend a predesigned shelving and storage solution. </a:t>
            </a:r>
          </a:p>
          <a:p>
            <a:pPr marL="342900" marR="0" lvl="0" indent="-342900" algn="l">
              <a:lnSpc>
                <a:spcPct val="115000"/>
              </a:lnSpc>
              <a:spcBef>
                <a:spcPts val="0"/>
              </a:spcBef>
              <a:spcAft>
                <a:spcPts val="0"/>
              </a:spcAft>
              <a:buFont typeface="Symbol" pitchFamily="2" charset="2"/>
              <a:buChar char=""/>
            </a:pPr>
            <a:r>
              <a:rPr lang="en-US" sz="1000" dirty="0">
                <a:solidFill>
                  <a:srgbClr val="2D2D2D"/>
                </a:solidFill>
                <a:effectLst/>
                <a:latin typeface="Tahoma" panose="020B0604030504040204" pitchFamily="34" charset="0"/>
                <a:ea typeface="Calibri" panose="020F0502020204030204" pitchFamily="34" charset="0"/>
                <a:cs typeface="Times New Roman" panose="02020603050405020304" pitchFamily="18" charset="0"/>
              </a:rPr>
              <a:t>Then they can add predefined trade-specific accessories for the local painter, electrician, or contractor. </a:t>
            </a:r>
          </a:p>
          <a:p>
            <a:pPr marL="342900" marR="0" lvl="0" indent="-342900" algn="l">
              <a:lnSpc>
                <a:spcPct val="115000"/>
              </a:lnSpc>
              <a:spcBef>
                <a:spcPts val="0"/>
              </a:spcBef>
              <a:spcAft>
                <a:spcPts val="0"/>
              </a:spcAft>
              <a:buFont typeface="Symbol" pitchFamily="2" charset="2"/>
              <a:buChar char=""/>
            </a:pPr>
            <a:r>
              <a:rPr lang="en-US" sz="1000" dirty="0">
                <a:solidFill>
                  <a:srgbClr val="2D2D2D"/>
                </a:solidFill>
                <a:effectLst/>
                <a:latin typeface="Tahoma" panose="020B0604030504040204" pitchFamily="34" charset="0"/>
                <a:ea typeface="Calibri" panose="020F0502020204030204" pitchFamily="34" charset="0"/>
                <a:cs typeface="Times New Roman" panose="02020603050405020304" pitchFamily="18" charset="0"/>
              </a:rPr>
              <a:t>And quote a price right away from online. </a:t>
            </a:r>
          </a:p>
          <a:p>
            <a:pPr marL="0" marR="0">
              <a:lnSpc>
                <a:spcPct val="115000"/>
              </a:lnSpc>
              <a:spcBef>
                <a:spcPts val="0"/>
              </a:spcBef>
              <a:spcAft>
                <a:spcPts val="0"/>
              </a:spcAft>
            </a:pPr>
            <a:r>
              <a:rPr lang="en-US" sz="1000" dirty="0">
                <a:solidFill>
                  <a:srgbClr val="2D2D2D"/>
                </a:solidFill>
                <a:effectLst/>
                <a:latin typeface="Tahoma" panose="020B0604030504040204" pitchFamily="34" charset="0"/>
                <a:ea typeface="Calibri" panose="020F0502020204030204" pitchFamily="34" charset="0"/>
                <a:cs typeface="Times New Roman" panose="02020603050405020304" pitchFamily="18" charset="0"/>
              </a:rPr>
              <a:t> </a:t>
            </a:r>
          </a:p>
          <a:p>
            <a:pPr marL="0" marR="0">
              <a:lnSpc>
                <a:spcPct val="115000"/>
              </a:lnSpc>
              <a:spcBef>
                <a:spcPts val="0"/>
              </a:spcBef>
              <a:spcAft>
                <a:spcPts val="0"/>
              </a:spcAft>
            </a:pPr>
            <a:r>
              <a:rPr lang="en-US" sz="1000" dirty="0">
                <a:solidFill>
                  <a:srgbClr val="2D2D2D"/>
                </a:solidFill>
                <a:effectLst/>
                <a:latin typeface="Tahoma" panose="020B0604030504040204" pitchFamily="34" charset="0"/>
                <a:ea typeface="Calibri" panose="020F0502020204030204" pitchFamily="34" charset="0"/>
                <a:cs typeface="Times New Roman" panose="02020603050405020304" pitchFamily="18" charset="0"/>
              </a:rPr>
              <a:t>You’ll increase sales volume, max out revenue per vehicle, and attract lifelong customers.</a:t>
            </a:r>
          </a:p>
          <a:p>
            <a:endParaRPr lang="en-US" sz="100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A43D591-57EB-4381-9C7A-39CF5E5888F9}"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51177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DA6AEB-E4B0-490C-86F5-E0B85B1B972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CFA586E-8185-49A4-8212-39277A1EAB8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E67208D-6857-4E01-9E2D-7530E699AF42}"/>
              </a:ext>
            </a:extLst>
          </p:cNvPr>
          <p:cNvSpPr>
            <a:spLocks noGrp="1"/>
          </p:cNvSpPr>
          <p:nvPr>
            <p:ph type="dt" sz="half" idx="10"/>
          </p:nvPr>
        </p:nvSpPr>
        <p:spPr/>
        <p:txBody>
          <a:bodyPr/>
          <a:lstStyle/>
          <a:p>
            <a:fld id="{1D05EF83-61B1-4AF7-9854-52D196278FD6}" type="datetimeFigureOut">
              <a:rPr lang="en-US" smtClean="0"/>
              <a:t>1/16/2023</a:t>
            </a:fld>
            <a:endParaRPr lang="en-US"/>
          </a:p>
        </p:txBody>
      </p:sp>
      <p:sp>
        <p:nvSpPr>
          <p:cNvPr id="5" name="Footer Placeholder 4">
            <a:extLst>
              <a:ext uri="{FF2B5EF4-FFF2-40B4-BE49-F238E27FC236}">
                <a16:creationId xmlns:a16="http://schemas.microsoft.com/office/drawing/2014/main" id="{A34F6A4C-BAA5-411F-94D5-C9E4F910E14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6FFC4BB-BF36-435D-BA8D-757DA6656AEC}"/>
              </a:ext>
            </a:extLst>
          </p:cNvPr>
          <p:cNvSpPr>
            <a:spLocks noGrp="1"/>
          </p:cNvSpPr>
          <p:nvPr>
            <p:ph type="sldNum" sz="quarter" idx="12"/>
          </p:nvPr>
        </p:nvSpPr>
        <p:spPr/>
        <p:txBody>
          <a:bodyPr/>
          <a:lstStyle/>
          <a:p>
            <a:fld id="{2BD143B7-A150-4A00-901E-922F1F51E06C}" type="slidenum">
              <a:rPr lang="en-US" smtClean="0"/>
              <a:t>‹#›</a:t>
            </a:fld>
            <a:endParaRPr lang="en-US"/>
          </a:p>
        </p:txBody>
      </p:sp>
    </p:spTree>
    <p:extLst>
      <p:ext uri="{BB962C8B-B14F-4D97-AF65-F5344CB8AC3E}">
        <p14:creationId xmlns:p14="http://schemas.microsoft.com/office/powerpoint/2010/main" val="27061752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2766F7-7D42-491B-8FD1-64AEFC00376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3A1CAD9-D870-4D30-A634-C83500D39B7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AA6160A-9311-403F-83AB-C276223F3302}"/>
              </a:ext>
            </a:extLst>
          </p:cNvPr>
          <p:cNvSpPr>
            <a:spLocks noGrp="1"/>
          </p:cNvSpPr>
          <p:nvPr>
            <p:ph type="dt" sz="half" idx="10"/>
          </p:nvPr>
        </p:nvSpPr>
        <p:spPr/>
        <p:txBody>
          <a:bodyPr/>
          <a:lstStyle/>
          <a:p>
            <a:fld id="{1D05EF83-61B1-4AF7-9854-52D196278FD6}" type="datetimeFigureOut">
              <a:rPr lang="en-US" smtClean="0"/>
              <a:t>1/16/2023</a:t>
            </a:fld>
            <a:endParaRPr lang="en-US"/>
          </a:p>
        </p:txBody>
      </p:sp>
      <p:sp>
        <p:nvSpPr>
          <p:cNvPr id="5" name="Footer Placeholder 4">
            <a:extLst>
              <a:ext uri="{FF2B5EF4-FFF2-40B4-BE49-F238E27FC236}">
                <a16:creationId xmlns:a16="http://schemas.microsoft.com/office/drawing/2014/main" id="{BD5FE577-C615-4EFC-BA8A-33DEE88B14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8BD3749-B153-4598-866A-0ECE4AE76F91}"/>
              </a:ext>
            </a:extLst>
          </p:cNvPr>
          <p:cNvSpPr>
            <a:spLocks noGrp="1"/>
          </p:cNvSpPr>
          <p:nvPr>
            <p:ph type="sldNum" sz="quarter" idx="12"/>
          </p:nvPr>
        </p:nvSpPr>
        <p:spPr/>
        <p:txBody>
          <a:bodyPr/>
          <a:lstStyle/>
          <a:p>
            <a:fld id="{2BD143B7-A150-4A00-901E-922F1F51E06C}" type="slidenum">
              <a:rPr lang="en-US" smtClean="0"/>
              <a:t>‹#›</a:t>
            </a:fld>
            <a:endParaRPr lang="en-US"/>
          </a:p>
        </p:txBody>
      </p:sp>
    </p:spTree>
    <p:extLst>
      <p:ext uri="{BB962C8B-B14F-4D97-AF65-F5344CB8AC3E}">
        <p14:creationId xmlns:p14="http://schemas.microsoft.com/office/powerpoint/2010/main" val="15480148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F61EC0A-EB88-4637-9145-2824AF0F137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712ECB1-0BC7-4459-B687-E33BA4C84E0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7BF9C44-7768-4D0D-A5B0-8E020E1A8323}"/>
              </a:ext>
            </a:extLst>
          </p:cNvPr>
          <p:cNvSpPr>
            <a:spLocks noGrp="1"/>
          </p:cNvSpPr>
          <p:nvPr>
            <p:ph type="dt" sz="half" idx="10"/>
          </p:nvPr>
        </p:nvSpPr>
        <p:spPr/>
        <p:txBody>
          <a:bodyPr/>
          <a:lstStyle/>
          <a:p>
            <a:fld id="{1D05EF83-61B1-4AF7-9854-52D196278FD6}" type="datetimeFigureOut">
              <a:rPr lang="en-US" smtClean="0"/>
              <a:t>1/16/2023</a:t>
            </a:fld>
            <a:endParaRPr lang="en-US"/>
          </a:p>
        </p:txBody>
      </p:sp>
      <p:sp>
        <p:nvSpPr>
          <p:cNvPr id="5" name="Footer Placeholder 4">
            <a:extLst>
              <a:ext uri="{FF2B5EF4-FFF2-40B4-BE49-F238E27FC236}">
                <a16:creationId xmlns:a16="http://schemas.microsoft.com/office/drawing/2014/main" id="{F3165023-DBD7-48EB-A73F-E290934057D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06D2E83-2A0A-4795-8D10-53057FB7A723}"/>
              </a:ext>
            </a:extLst>
          </p:cNvPr>
          <p:cNvSpPr>
            <a:spLocks noGrp="1"/>
          </p:cNvSpPr>
          <p:nvPr>
            <p:ph type="sldNum" sz="quarter" idx="12"/>
          </p:nvPr>
        </p:nvSpPr>
        <p:spPr/>
        <p:txBody>
          <a:bodyPr/>
          <a:lstStyle/>
          <a:p>
            <a:fld id="{2BD143B7-A150-4A00-901E-922F1F51E06C}" type="slidenum">
              <a:rPr lang="en-US" smtClean="0"/>
              <a:t>‹#›</a:t>
            </a:fld>
            <a:endParaRPr lang="en-US"/>
          </a:p>
        </p:txBody>
      </p:sp>
    </p:spTree>
    <p:extLst>
      <p:ext uri="{BB962C8B-B14F-4D97-AF65-F5344CB8AC3E}">
        <p14:creationId xmlns:p14="http://schemas.microsoft.com/office/powerpoint/2010/main" val="9362306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4647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595351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0284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66177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2547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FAFCFA-AEEE-4D37-90DD-7132151DBFD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4AE2E8-39E0-4B32-AB70-20CD722761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DFBB038-2E76-4F0E-9588-9B7C29A6E16E}"/>
              </a:ext>
            </a:extLst>
          </p:cNvPr>
          <p:cNvSpPr>
            <a:spLocks noGrp="1"/>
          </p:cNvSpPr>
          <p:nvPr>
            <p:ph type="dt" sz="half" idx="10"/>
          </p:nvPr>
        </p:nvSpPr>
        <p:spPr/>
        <p:txBody>
          <a:bodyPr/>
          <a:lstStyle/>
          <a:p>
            <a:fld id="{1D05EF83-61B1-4AF7-9854-52D196278FD6}" type="datetimeFigureOut">
              <a:rPr lang="en-US" smtClean="0"/>
              <a:t>1/16/2023</a:t>
            </a:fld>
            <a:endParaRPr lang="en-US"/>
          </a:p>
        </p:txBody>
      </p:sp>
      <p:sp>
        <p:nvSpPr>
          <p:cNvPr id="5" name="Footer Placeholder 4">
            <a:extLst>
              <a:ext uri="{FF2B5EF4-FFF2-40B4-BE49-F238E27FC236}">
                <a16:creationId xmlns:a16="http://schemas.microsoft.com/office/drawing/2014/main" id="{A00DD1FF-2F83-44B3-AC71-1ACD3A227E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228B3C6-5C58-4B4F-89B8-7934470C8BDE}"/>
              </a:ext>
            </a:extLst>
          </p:cNvPr>
          <p:cNvSpPr>
            <a:spLocks noGrp="1"/>
          </p:cNvSpPr>
          <p:nvPr>
            <p:ph type="sldNum" sz="quarter" idx="12"/>
          </p:nvPr>
        </p:nvSpPr>
        <p:spPr/>
        <p:txBody>
          <a:bodyPr/>
          <a:lstStyle/>
          <a:p>
            <a:fld id="{2BD143B7-A150-4A00-901E-922F1F51E06C}" type="slidenum">
              <a:rPr lang="en-US" smtClean="0"/>
              <a:t>‹#›</a:t>
            </a:fld>
            <a:endParaRPr lang="en-US"/>
          </a:p>
        </p:txBody>
      </p:sp>
    </p:spTree>
    <p:extLst>
      <p:ext uri="{BB962C8B-B14F-4D97-AF65-F5344CB8AC3E}">
        <p14:creationId xmlns:p14="http://schemas.microsoft.com/office/powerpoint/2010/main" val="38816686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1CF3DC-F0FB-47BD-974D-00E143EC5FD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8B21732-7C74-49EA-9172-28079EEA27F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CD8AE4E-DBCF-42E8-A96B-94C3B130B791}"/>
              </a:ext>
            </a:extLst>
          </p:cNvPr>
          <p:cNvSpPr>
            <a:spLocks noGrp="1"/>
          </p:cNvSpPr>
          <p:nvPr>
            <p:ph type="dt" sz="half" idx="10"/>
          </p:nvPr>
        </p:nvSpPr>
        <p:spPr/>
        <p:txBody>
          <a:bodyPr/>
          <a:lstStyle/>
          <a:p>
            <a:fld id="{1D05EF83-61B1-4AF7-9854-52D196278FD6}" type="datetimeFigureOut">
              <a:rPr lang="en-US" smtClean="0"/>
              <a:t>1/16/2023</a:t>
            </a:fld>
            <a:endParaRPr lang="en-US"/>
          </a:p>
        </p:txBody>
      </p:sp>
      <p:sp>
        <p:nvSpPr>
          <p:cNvPr id="5" name="Footer Placeholder 4">
            <a:extLst>
              <a:ext uri="{FF2B5EF4-FFF2-40B4-BE49-F238E27FC236}">
                <a16:creationId xmlns:a16="http://schemas.microsoft.com/office/drawing/2014/main" id="{B57AD54F-8725-4D75-B5D8-9E7B97FDD7D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590EE19-7944-4069-84BD-FE5A4D0567C5}"/>
              </a:ext>
            </a:extLst>
          </p:cNvPr>
          <p:cNvSpPr>
            <a:spLocks noGrp="1"/>
          </p:cNvSpPr>
          <p:nvPr>
            <p:ph type="sldNum" sz="quarter" idx="12"/>
          </p:nvPr>
        </p:nvSpPr>
        <p:spPr/>
        <p:txBody>
          <a:bodyPr/>
          <a:lstStyle/>
          <a:p>
            <a:fld id="{2BD143B7-A150-4A00-901E-922F1F51E06C}" type="slidenum">
              <a:rPr lang="en-US" smtClean="0"/>
              <a:t>‹#›</a:t>
            </a:fld>
            <a:endParaRPr lang="en-US"/>
          </a:p>
        </p:txBody>
      </p:sp>
    </p:spTree>
    <p:extLst>
      <p:ext uri="{BB962C8B-B14F-4D97-AF65-F5344CB8AC3E}">
        <p14:creationId xmlns:p14="http://schemas.microsoft.com/office/powerpoint/2010/main" val="34757475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8A7B9C-9AAF-4785-83A8-D4360D25ACF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EF96CCF-2BAC-4413-A509-5B221F1F7C6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0888B8B-266B-44B3-8FD8-2AD247D436B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E0EE355-D85A-4754-BA3D-D5FA5C28193E}"/>
              </a:ext>
            </a:extLst>
          </p:cNvPr>
          <p:cNvSpPr>
            <a:spLocks noGrp="1"/>
          </p:cNvSpPr>
          <p:nvPr>
            <p:ph type="dt" sz="half" idx="10"/>
          </p:nvPr>
        </p:nvSpPr>
        <p:spPr/>
        <p:txBody>
          <a:bodyPr/>
          <a:lstStyle/>
          <a:p>
            <a:fld id="{1D05EF83-61B1-4AF7-9854-52D196278FD6}" type="datetimeFigureOut">
              <a:rPr lang="en-US" smtClean="0"/>
              <a:t>1/16/2023</a:t>
            </a:fld>
            <a:endParaRPr lang="en-US"/>
          </a:p>
        </p:txBody>
      </p:sp>
      <p:sp>
        <p:nvSpPr>
          <p:cNvPr id="6" name="Footer Placeholder 5">
            <a:extLst>
              <a:ext uri="{FF2B5EF4-FFF2-40B4-BE49-F238E27FC236}">
                <a16:creationId xmlns:a16="http://schemas.microsoft.com/office/drawing/2014/main" id="{9C7155BB-3405-4F49-88E0-7A6B3325ECB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D234F5A-3890-4AF3-850C-353A74993D80}"/>
              </a:ext>
            </a:extLst>
          </p:cNvPr>
          <p:cNvSpPr>
            <a:spLocks noGrp="1"/>
          </p:cNvSpPr>
          <p:nvPr>
            <p:ph type="sldNum" sz="quarter" idx="12"/>
          </p:nvPr>
        </p:nvSpPr>
        <p:spPr/>
        <p:txBody>
          <a:bodyPr/>
          <a:lstStyle/>
          <a:p>
            <a:fld id="{2BD143B7-A150-4A00-901E-922F1F51E06C}" type="slidenum">
              <a:rPr lang="en-US" smtClean="0"/>
              <a:t>‹#›</a:t>
            </a:fld>
            <a:endParaRPr lang="en-US"/>
          </a:p>
        </p:txBody>
      </p:sp>
    </p:spTree>
    <p:extLst>
      <p:ext uri="{BB962C8B-B14F-4D97-AF65-F5344CB8AC3E}">
        <p14:creationId xmlns:p14="http://schemas.microsoft.com/office/powerpoint/2010/main" val="39299382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36A049-6E72-4016-9F93-03023379C7B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B1DEEAA-5746-432B-8A16-B1D4D8FF791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323D324-6709-49CA-B31A-2BC5CA3292D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731FEC8-E77A-4F40-93C0-67B2CC6A538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48AB185-0561-4DEA-AF2D-C3B8475B5B8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24FDA89-D875-4794-86F3-01AE4A3C2D46}"/>
              </a:ext>
            </a:extLst>
          </p:cNvPr>
          <p:cNvSpPr>
            <a:spLocks noGrp="1"/>
          </p:cNvSpPr>
          <p:nvPr>
            <p:ph type="dt" sz="half" idx="10"/>
          </p:nvPr>
        </p:nvSpPr>
        <p:spPr/>
        <p:txBody>
          <a:bodyPr/>
          <a:lstStyle/>
          <a:p>
            <a:fld id="{1D05EF83-61B1-4AF7-9854-52D196278FD6}" type="datetimeFigureOut">
              <a:rPr lang="en-US" smtClean="0"/>
              <a:t>1/16/2023</a:t>
            </a:fld>
            <a:endParaRPr lang="en-US"/>
          </a:p>
        </p:txBody>
      </p:sp>
      <p:sp>
        <p:nvSpPr>
          <p:cNvPr id="8" name="Footer Placeholder 7">
            <a:extLst>
              <a:ext uri="{FF2B5EF4-FFF2-40B4-BE49-F238E27FC236}">
                <a16:creationId xmlns:a16="http://schemas.microsoft.com/office/drawing/2014/main" id="{A5581865-79AA-4B70-85AD-1BECC42FFF2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2C9BB48-2033-44C9-A538-76F34CFE95B9}"/>
              </a:ext>
            </a:extLst>
          </p:cNvPr>
          <p:cNvSpPr>
            <a:spLocks noGrp="1"/>
          </p:cNvSpPr>
          <p:nvPr>
            <p:ph type="sldNum" sz="quarter" idx="12"/>
          </p:nvPr>
        </p:nvSpPr>
        <p:spPr/>
        <p:txBody>
          <a:bodyPr/>
          <a:lstStyle/>
          <a:p>
            <a:fld id="{2BD143B7-A150-4A00-901E-922F1F51E06C}" type="slidenum">
              <a:rPr lang="en-US" smtClean="0"/>
              <a:t>‹#›</a:t>
            </a:fld>
            <a:endParaRPr lang="en-US"/>
          </a:p>
        </p:txBody>
      </p:sp>
    </p:spTree>
    <p:extLst>
      <p:ext uri="{BB962C8B-B14F-4D97-AF65-F5344CB8AC3E}">
        <p14:creationId xmlns:p14="http://schemas.microsoft.com/office/powerpoint/2010/main" val="17867588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9B2518-5A49-4E20-AF47-080A6F43978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97E7A2F-C977-4018-AE53-19624763F479}"/>
              </a:ext>
            </a:extLst>
          </p:cNvPr>
          <p:cNvSpPr>
            <a:spLocks noGrp="1"/>
          </p:cNvSpPr>
          <p:nvPr>
            <p:ph type="dt" sz="half" idx="10"/>
          </p:nvPr>
        </p:nvSpPr>
        <p:spPr/>
        <p:txBody>
          <a:bodyPr/>
          <a:lstStyle/>
          <a:p>
            <a:fld id="{1D05EF83-61B1-4AF7-9854-52D196278FD6}" type="datetimeFigureOut">
              <a:rPr lang="en-US" smtClean="0"/>
              <a:t>1/16/2023</a:t>
            </a:fld>
            <a:endParaRPr lang="en-US"/>
          </a:p>
        </p:txBody>
      </p:sp>
      <p:sp>
        <p:nvSpPr>
          <p:cNvPr id="4" name="Footer Placeholder 3">
            <a:extLst>
              <a:ext uri="{FF2B5EF4-FFF2-40B4-BE49-F238E27FC236}">
                <a16:creationId xmlns:a16="http://schemas.microsoft.com/office/drawing/2014/main" id="{339ABE48-9724-4D3C-9AAD-49049F40F12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2D3DF24-8629-49FD-89AF-9B85492B39E6}"/>
              </a:ext>
            </a:extLst>
          </p:cNvPr>
          <p:cNvSpPr>
            <a:spLocks noGrp="1"/>
          </p:cNvSpPr>
          <p:nvPr>
            <p:ph type="sldNum" sz="quarter" idx="12"/>
          </p:nvPr>
        </p:nvSpPr>
        <p:spPr/>
        <p:txBody>
          <a:bodyPr/>
          <a:lstStyle/>
          <a:p>
            <a:fld id="{2BD143B7-A150-4A00-901E-922F1F51E06C}" type="slidenum">
              <a:rPr lang="en-US" smtClean="0"/>
              <a:t>‹#›</a:t>
            </a:fld>
            <a:endParaRPr lang="en-US"/>
          </a:p>
        </p:txBody>
      </p:sp>
    </p:spTree>
    <p:extLst>
      <p:ext uri="{BB962C8B-B14F-4D97-AF65-F5344CB8AC3E}">
        <p14:creationId xmlns:p14="http://schemas.microsoft.com/office/powerpoint/2010/main" val="34699799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7160A92-EBEF-40AA-9A5A-CEFF450D5B68}"/>
              </a:ext>
            </a:extLst>
          </p:cNvPr>
          <p:cNvSpPr>
            <a:spLocks noGrp="1"/>
          </p:cNvSpPr>
          <p:nvPr>
            <p:ph type="dt" sz="half" idx="10"/>
          </p:nvPr>
        </p:nvSpPr>
        <p:spPr/>
        <p:txBody>
          <a:bodyPr/>
          <a:lstStyle/>
          <a:p>
            <a:fld id="{1D05EF83-61B1-4AF7-9854-52D196278FD6}" type="datetimeFigureOut">
              <a:rPr lang="en-US" smtClean="0"/>
              <a:t>1/16/2023</a:t>
            </a:fld>
            <a:endParaRPr lang="en-US"/>
          </a:p>
        </p:txBody>
      </p:sp>
      <p:sp>
        <p:nvSpPr>
          <p:cNvPr id="3" name="Footer Placeholder 2">
            <a:extLst>
              <a:ext uri="{FF2B5EF4-FFF2-40B4-BE49-F238E27FC236}">
                <a16:creationId xmlns:a16="http://schemas.microsoft.com/office/drawing/2014/main" id="{42A48CC0-46BB-493F-A48A-C28168F5797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54392F6-3103-429E-8366-B548E5D42875}"/>
              </a:ext>
            </a:extLst>
          </p:cNvPr>
          <p:cNvSpPr>
            <a:spLocks noGrp="1"/>
          </p:cNvSpPr>
          <p:nvPr>
            <p:ph type="sldNum" sz="quarter" idx="12"/>
          </p:nvPr>
        </p:nvSpPr>
        <p:spPr/>
        <p:txBody>
          <a:bodyPr/>
          <a:lstStyle/>
          <a:p>
            <a:fld id="{2BD143B7-A150-4A00-901E-922F1F51E06C}" type="slidenum">
              <a:rPr lang="en-US" smtClean="0"/>
              <a:t>‹#›</a:t>
            </a:fld>
            <a:endParaRPr lang="en-US"/>
          </a:p>
        </p:txBody>
      </p:sp>
    </p:spTree>
    <p:extLst>
      <p:ext uri="{BB962C8B-B14F-4D97-AF65-F5344CB8AC3E}">
        <p14:creationId xmlns:p14="http://schemas.microsoft.com/office/powerpoint/2010/main" val="10791269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779F49-08CC-416F-8881-653CFA43FAA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5DF3C04-419C-4B17-B1C4-19E3803E9A8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B7AB9AC-E364-49BA-BC2D-88528D24071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B22F613-D3A7-4180-B147-B468372D2420}"/>
              </a:ext>
            </a:extLst>
          </p:cNvPr>
          <p:cNvSpPr>
            <a:spLocks noGrp="1"/>
          </p:cNvSpPr>
          <p:nvPr>
            <p:ph type="dt" sz="half" idx="10"/>
          </p:nvPr>
        </p:nvSpPr>
        <p:spPr/>
        <p:txBody>
          <a:bodyPr/>
          <a:lstStyle/>
          <a:p>
            <a:fld id="{1D05EF83-61B1-4AF7-9854-52D196278FD6}" type="datetimeFigureOut">
              <a:rPr lang="en-US" smtClean="0"/>
              <a:t>1/16/2023</a:t>
            </a:fld>
            <a:endParaRPr lang="en-US"/>
          </a:p>
        </p:txBody>
      </p:sp>
      <p:sp>
        <p:nvSpPr>
          <p:cNvPr id="6" name="Footer Placeholder 5">
            <a:extLst>
              <a:ext uri="{FF2B5EF4-FFF2-40B4-BE49-F238E27FC236}">
                <a16:creationId xmlns:a16="http://schemas.microsoft.com/office/drawing/2014/main" id="{8A0D5693-C1D2-40CD-B0C6-072812BA5C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BAF05BD-EF31-468F-B731-07F5D3A28C0C}"/>
              </a:ext>
            </a:extLst>
          </p:cNvPr>
          <p:cNvSpPr>
            <a:spLocks noGrp="1"/>
          </p:cNvSpPr>
          <p:nvPr>
            <p:ph type="sldNum" sz="quarter" idx="12"/>
          </p:nvPr>
        </p:nvSpPr>
        <p:spPr/>
        <p:txBody>
          <a:bodyPr/>
          <a:lstStyle/>
          <a:p>
            <a:fld id="{2BD143B7-A150-4A00-901E-922F1F51E06C}" type="slidenum">
              <a:rPr lang="en-US" smtClean="0"/>
              <a:t>‹#›</a:t>
            </a:fld>
            <a:endParaRPr lang="en-US"/>
          </a:p>
        </p:txBody>
      </p:sp>
    </p:spTree>
    <p:extLst>
      <p:ext uri="{BB962C8B-B14F-4D97-AF65-F5344CB8AC3E}">
        <p14:creationId xmlns:p14="http://schemas.microsoft.com/office/powerpoint/2010/main" val="39546522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11F23C-4929-4E25-952A-DD8657208C2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D577023-5DDC-4F3E-AF83-BDEE6136CE5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BC1F9A6-C9D9-4FB9-A2E2-6B694662436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B82C860-E317-401A-9689-B6E37ACFF01A}"/>
              </a:ext>
            </a:extLst>
          </p:cNvPr>
          <p:cNvSpPr>
            <a:spLocks noGrp="1"/>
          </p:cNvSpPr>
          <p:nvPr>
            <p:ph type="dt" sz="half" idx="10"/>
          </p:nvPr>
        </p:nvSpPr>
        <p:spPr/>
        <p:txBody>
          <a:bodyPr/>
          <a:lstStyle/>
          <a:p>
            <a:fld id="{1D05EF83-61B1-4AF7-9854-52D196278FD6}" type="datetimeFigureOut">
              <a:rPr lang="en-US" smtClean="0"/>
              <a:t>1/16/2023</a:t>
            </a:fld>
            <a:endParaRPr lang="en-US"/>
          </a:p>
        </p:txBody>
      </p:sp>
      <p:sp>
        <p:nvSpPr>
          <p:cNvPr id="6" name="Footer Placeholder 5">
            <a:extLst>
              <a:ext uri="{FF2B5EF4-FFF2-40B4-BE49-F238E27FC236}">
                <a16:creationId xmlns:a16="http://schemas.microsoft.com/office/drawing/2014/main" id="{9A78D0F4-DF46-4BCF-A222-259C914A144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7D0D2D8-39E6-4C4B-9849-1B787200F4C4}"/>
              </a:ext>
            </a:extLst>
          </p:cNvPr>
          <p:cNvSpPr>
            <a:spLocks noGrp="1"/>
          </p:cNvSpPr>
          <p:nvPr>
            <p:ph type="sldNum" sz="quarter" idx="12"/>
          </p:nvPr>
        </p:nvSpPr>
        <p:spPr/>
        <p:txBody>
          <a:bodyPr/>
          <a:lstStyle/>
          <a:p>
            <a:fld id="{2BD143B7-A150-4A00-901E-922F1F51E06C}" type="slidenum">
              <a:rPr lang="en-US" smtClean="0"/>
              <a:t>‹#›</a:t>
            </a:fld>
            <a:endParaRPr lang="en-US"/>
          </a:p>
        </p:txBody>
      </p:sp>
    </p:spTree>
    <p:extLst>
      <p:ext uri="{BB962C8B-B14F-4D97-AF65-F5344CB8AC3E}">
        <p14:creationId xmlns:p14="http://schemas.microsoft.com/office/powerpoint/2010/main" val="21943587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713F61-F9F0-4107-A849-B83A71B8F29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F5422C9-6BF2-459F-B702-BF11F27998B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394311-6682-4EE3-AE76-55A37FED39E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05EF83-61B1-4AF7-9854-52D196278FD6}" type="datetimeFigureOut">
              <a:rPr lang="en-US" smtClean="0"/>
              <a:t>1/16/2023</a:t>
            </a:fld>
            <a:endParaRPr lang="en-US"/>
          </a:p>
        </p:txBody>
      </p:sp>
      <p:sp>
        <p:nvSpPr>
          <p:cNvPr id="5" name="Footer Placeholder 4">
            <a:extLst>
              <a:ext uri="{FF2B5EF4-FFF2-40B4-BE49-F238E27FC236}">
                <a16:creationId xmlns:a16="http://schemas.microsoft.com/office/drawing/2014/main" id="{4E58A3CB-8C40-4271-B7FE-F8D6FCDEE67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4D5D5DB-BA6D-4780-BB55-4A1CC7EEBD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BD143B7-A150-4A00-901E-922F1F51E06C}" type="slidenum">
              <a:rPr lang="en-US" smtClean="0"/>
              <a:t>‹#›</a:t>
            </a:fld>
            <a:endParaRPr lang="en-US"/>
          </a:p>
        </p:txBody>
      </p:sp>
    </p:spTree>
    <p:extLst>
      <p:ext uri="{BB962C8B-B14F-4D97-AF65-F5344CB8AC3E}">
        <p14:creationId xmlns:p14="http://schemas.microsoft.com/office/powerpoint/2010/main" val="11142926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627897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image" Target="../media/image4.png"/><Relationship Id="rId11" Type="http://schemas.openxmlformats.org/officeDocument/2006/relationships/image" Target="../media/image9.sv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48.svg"/><Relationship Id="rId3" Type="http://schemas.openxmlformats.org/officeDocument/2006/relationships/image" Target="../media/image42.jpeg"/><Relationship Id="rId7" Type="http://schemas.openxmlformats.org/officeDocument/2006/relationships/image" Target="../media/image46.png"/><Relationship Id="rId12" Type="http://schemas.openxmlformats.org/officeDocument/2006/relationships/image" Target="../media/image47.png"/><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45.png"/><Relationship Id="rId11" Type="http://schemas.openxmlformats.org/officeDocument/2006/relationships/image" Target="../media/image33.svg"/><Relationship Id="rId5" Type="http://schemas.openxmlformats.org/officeDocument/2006/relationships/image" Target="../media/image44.jpeg"/><Relationship Id="rId15" Type="http://schemas.openxmlformats.org/officeDocument/2006/relationships/image" Target="../media/image50.svg"/><Relationship Id="rId10" Type="http://schemas.openxmlformats.org/officeDocument/2006/relationships/image" Target="../media/image32.png"/><Relationship Id="rId4" Type="http://schemas.openxmlformats.org/officeDocument/2006/relationships/image" Target="../media/image43.jpeg"/><Relationship Id="rId9" Type="http://schemas.openxmlformats.org/officeDocument/2006/relationships/image" Target="../media/image12.svg"/><Relationship Id="rId14" Type="http://schemas.openxmlformats.org/officeDocument/2006/relationships/image" Target="../media/image49.png"/></Relationships>
</file>

<file path=ppt/slides/_rels/slide1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image" Target="../media/image41.png"/><Relationship Id="rId5" Type="http://schemas.openxmlformats.org/officeDocument/2006/relationships/image" Target="../media/image36.png"/><Relationship Id="rId4" Type="http://schemas.openxmlformats.org/officeDocument/2006/relationships/image" Target="../media/image35.png"/></Relationships>
</file>

<file path=ppt/slides/_rels/slide12.xml.rels><?xml version="1.0" encoding="UTF-8" standalone="yes"?>
<Relationships xmlns="http://schemas.openxmlformats.org/package/2006/relationships"><Relationship Id="rId8" Type="http://schemas.openxmlformats.org/officeDocument/2006/relationships/image" Target="../media/image56.png"/><Relationship Id="rId13" Type="http://schemas.openxmlformats.org/officeDocument/2006/relationships/image" Target="../media/image61.png"/><Relationship Id="rId18" Type="http://schemas.openxmlformats.org/officeDocument/2006/relationships/image" Target="../media/image66.png"/><Relationship Id="rId26" Type="http://schemas.openxmlformats.org/officeDocument/2006/relationships/image" Target="../media/image74.png"/><Relationship Id="rId3" Type="http://schemas.openxmlformats.org/officeDocument/2006/relationships/image" Target="../media/image51.jpeg"/><Relationship Id="rId21" Type="http://schemas.openxmlformats.org/officeDocument/2006/relationships/image" Target="../media/image69.png"/><Relationship Id="rId7" Type="http://schemas.openxmlformats.org/officeDocument/2006/relationships/image" Target="../media/image55.png"/><Relationship Id="rId12" Type="http://schemas.openxmlformats.org/officeDocument/2006/relationships/image" Target="../media/image60.png"/><Relationship Id="rId17" Type="http://schemas.openxmlformats.org/officeDocument/2006/relationships/image" Target="../media/image65.png"/><Relationship Id="rId25" Type="http://schemas.openxmlformats.org/officeDocument/2006/relationships/image" Target="../media/image73.png"/><Relationship Id="rId2" Type="http://schemas.openxmlformats.org/officeDocument/2006/relationships/notesSlide" Target="../notesSlides/notesSlide12.xml"/><Relationship Id="rId16" Type="http://schemas.openxmlformats.org/officeDocument/2006/relationships/image" Target="../media/image64.png"/><Relationship Id="rId20" Type="http://schemas.openxmlformats.org/officeDocument/2006/relationships/image" Target="../media/image68.png"/><Relationship Id="rId1" Type="http://schemas.openxmlformats.org/officeDocument/2006/relationships/slideLayout" Target="../slideLayouts/slideLayout6.xml"/><Relationship Id="rId6" Type="http://schemas.openxmlformats.org/officeDocument/2006/relationships/image" Target="../media/image54.png"/><Relationship Id="rId11" Type="http://schemas.openxmlformats.org/officeDocument/2006/relationships/image" Target="../media/image59.png"/><Relationship Id="rId24" Type="http://schemas.openxmlformats.org/officeDocument/2006/relationships/image" Target="../media/image72.png"/><Relationship Id="rId5" Type="http://schemas.openxmlformats.org/officeDocument/2006/relationships/image" Target="../media/image53.png"/><Relationship Id="rId15" Type="http://schemas.openxmlformats.org/officeDocument/2006/relationships/image" Target="../media/image63.png"/><Relationship Id="rId23" Type="http://schemas.openxmlformats.org/officeDocument/2006/relationships/image" Target="../media/image71.png"/><Relationship Id="rId28" Type="http://schemas.openxmlformats.org/officeDocument/2006/relationships/image" Target="../media/image76.png"/><Relationship Id="rId10" Type="http://schemas.openxmlformats.org/officeDocument/2006/relationships/image" Target="../media/image58.png"/><Relationship Id="rId19" Type="http://schemas.openxmlformats.org/officeDocument/2006/relationships/image" Target="../media/image67.png"/><Relationship Id="rId4" Type="http://schemas.openxmlformats.org/officeDocument/2006/relationships/image" Target="../media/image52.jpeg"/><Relationship Id="rId9" Type="http://schemas.openxmlformats.org/officeDocument/2006/relationships/image" Target="../media/image57.png"/><Relationship Id="rId14" Type="http://schemas.openxmlformats.org/officeDocument/2006/relationships/image" Target="../media/image62.png"/><Relationship Id="rId22" Type="http://schemas.openxmlformats.org/officeDocument/2006/relationships/image" Target="../media/image70.png"/><Relationship Id="rId27" Type="http://schemas.openxmlformats.org/officeDocument/2006/relationships/image" Target="../media/image75.png"/></Relationships>
</file>

<file path=ppt/slides/_rels/slide1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image" Target="../media/image41.png"/><Relationship Id="rId5" Type="http://schemas.openxmlformats.org/officeDocument/2006/relationships/image" Target="../media/image36.png"/><Relationship Id="rId4" Type="http://schemas.openxmlformats.org/officeDocument/2006/relationships/image" Target="../media/image35.png"/></Relationships>
</file>

<file path=ppt/slides/_rels/slide1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4.xml"/><Relationship Id="rId1" Type="http://schemas.openxmlformats.org/officeDocument/2006/relationships/slideLayout" Target="../slideLayouts/slideLayout6.xml"/><Relationship Id="rId5" Type="http://schemas.openxmlformats.org/officeDocument/2006/relationships/image" Target="../media/image36.png"/><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sv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13.png"/><Relationship Id="rId5" Type="http://schemas.openxmlformats.org/officeDocument/2006/relationships/image" Target="../media/image12.svg"/><Relationship Id="rId4" Type="http://schemas.openxmlformats.org/officeDocument/2006/relationships/image" Target="../media/image11.png"/><Relationship Id="rId9" Type="http://schemas.openxmlformats.org/officeDocument/2006/relationships/image" Target="../media/image16.svg"/></Relationships>
</file>

<file path=ppt/slides/_rels/slide3.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jpeg"/><Relationship Id="rId7" Type="http://schemas.openxmlformats.org/officeDocument/2006/relationships/image" Target="../media/image21.sv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20.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jpeg"/><Relationship Id="rId9" Type="http://schemas.openxmlformats.org/officeDocument/2006/relationships/image" Target="../media/image23.png"/></Relationships>
</file>

<file path=ppt/slides/_rels/slide4.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8.jpeg"/><Relationship Id="rId7" Type="http://schemas.openxmlformats.org/officeDocument/2006/relationships/image" Target="../media/image21.sv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20.png"/><Relationship Id="rId5" Type="http://schemas.openxmlformats.org/officeDocument/2006/relationships/image" Target="../media/image19.png"/><Relationship Id="rId10" Type="http://schemas.openxmlformats.org/officeDocument/2006/relationships/image" Target="../media/image27.svg"/><Relationship Id="rId4" Type="http://schemas.openxmlformats.org/officeDocument/2006/relationships/image" Target="../media/image25.jpeg"/><Relationship Id="rId9" Type="http://schemas.openxmlformats.org/officeDocument/2006/relationships/image" Target="../media/image26.png"/></Relationships>
</file>

<file path=ppt/slides/_rels/slide5.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28.jpeg"/><Relationship Id="rId7" Type="http://schemas.openxmlformats.org/officeDocument/2006/relationships/image" Target="../media/image15.png"/><Relationship Id="rId12" Type="http://schemas.openxmlformats.org/officeDocument/2006/relationships/image" Target="../media/image12.sv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31.png"/><Relationship Id="rId11" Type="http://schemas.openxmlformats.org/officeDocument/2006/relationships/image" Target="../media/image11.png"/><Relationship Id="rId5" Type="http://schemas.openxmlformats.org/officeDocument/2006/relationships/image" Target="../media/image30.jpeg"/><Relationship Id="rId10" Type="http://schemas.openxmlformats.org/officeDocument/2006/relationships/image" Target="../media/image33.svg"/><Relationship Id="rId4" Type="http://schemas.openxmlformats.org/officeDocument/2006/relationships/image" Target="../media/image29.jpeg"/><Relationship Id="rId9" Type="http://schemas.openxmlformats.org/officeDocument/2006/relationships/image" Target="../media/image32.png"/></Relationships>
</file>

<file path=ppt/slides/_rels/slide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sv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13.png"/><Relationship Id="rId5" Type="http://schemas.openxmlformats.org/officeDocument/2006/relationships/image" Target="../media/image12.svg"/><Relationship Id="rId4" Type="http://schemas.openxmlformats.org/officeDocument/2006/relationships/image" Target="../media/image11.png"/><Relationship Id="rId9" Type="http://schemas.openxmlformats.org/officeDocument/2006/relationships/image" Target="../media/image16.svg"/></Relationships>
</file>

<file path=ppt/slides/_rels/slide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image" Target="../media/image36.png"/><Relationship Id="rId4" Type="http://schemas.openxmlformats.org/officeDocument/2006/relationships/image" Target="../media/image35.png"/></Relationships>
</file>

<file path=ppt/slides/_rels/slide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41.png"/><Relationship Id="rId5" Type="http://schemas.openxmlformats.org/officeDocument/2006/relationships/image" Target="../media/image36.png"/><Relationship Id="rId4"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2E759C4-D9D9-4BD1-0C72-1D28DD75A0E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88976" cy="6858014"/>
          </a:xfrm>
          <a:prstGeom prst="rect">
            <a:avLst/>
          </a:prstGeom>
        </p:spPr>
      </p:pic>
      <p:pic>
        <p:nvPicPr>
          <p:cNvPr id="8" name="Picture 7">
            <a:extLst>
              <a:ext uri="{FF2B5EF4-FFF2-40B4-BE49-F238E27FC236}">
                <a16:creationId xmlns:a16="http://schemas.microsoft.com/office/drawing/2014/main" id="{7EBDBF2B-5685-D59D-37B1-B4537C2CB899}"/>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25" t="23889" r="25"/>
          <a:stretch/>
        </p:blipFill>
        <p:spPr>
          <a:xfrm>
            <a:off x="1524" y="1638300"/>
            <a:ext cx="12182904" cy="5219700"/>
          </a:xfrm>
          <a:prstGeom prst="rect">
            <a:avLst/>
          </a:prstGeom>
        </p:spPr>
      </p:pic>
      <p:grpSp>
        <p:nvGrpSpPr>
          <p:cNvPr id="17" name="Group 16">
            <a:extLst>
              <a:ext uri="{FF2B5EF4-FFF2-40B4-BE49-F238E27FC236}">
                <a16:creationId xmlns:a16="http://schemas.microsoft.com/office/drawing/2014/main" id="{08628744-3E1D-D5BC-71AC-BDECA348ECDF}"/>
              </a:ext>
            </a:extLst>
          </p:cNvPr>
          <p:cNvGrpSpPr/>
          <p:nvPr/>
        </p:nvGrpSpPr>
        <p:grpSpPr>
          <a:xfrm>
            <a:off x="0" y="0"/>
            <a:ext cx="24376404" cy="6858000"/>
            <a:chOff x="1524" y="0"/>
            <a:chExt cx="24376404" cy="6858000"/>
          </a:xfrm>
        </p:grpSpPr>
        <p:grpSp>
          <p:nvGrpSpPr>
            <p:cNvPr id="13" name="Group 12">
              <a:extLst>
                <a:ext uri="{FF2B5EF4-FFF2-40B4-BE49-F238E27FC236}">
                  <a16:creationId xmlns:a16="http://schemas.microsoft.com/office/drawing/2014/main" id="{EE64E9C4-B662-2CEF-D2C9-05202481F969}"/>
                </a:ext>
              </a:extLst>
            </p:cNvPr>
            <p:cNvGrpSpPr/>
            <p:nvPr/>
          </p:nvGrpSpPr>
          <p:grpSpPr>
            <a:xfrm>
              <a:off x="1524" y="0"/>
              <a:ext cx="12188952" cy="6858000"/>
              <a:chOff x="1524" y="0"/>
              <a:chExt cx="12188952" cy="6858000"/>
            </a:xfrm>
          </p:grpSpPr>
          <p:pic>
            <p:nvPicPr>
              <p:cNvPr id="10" name="Picture 9" descr="A picture containing light, night sky&#10;&#10;Description automatically generated">
                <a:extLst>
                  <a:ext uri="{FF2B5EF4-FFF2-40B4-BE49-F238E27FC236}">
                    <a16:creationId xmlns:a16="http://schemas.microsoft.com/office/drawing/2014/main" id="{186995C8-6482-B229-A9DD-156687C01A62}"/>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17074" r="19437" b="37408"/>
              <a:stretch/>
            </p:blipFill>
            <p:spPr>
              <a:xfrm>
                <a:off x="2082800" y="0"/>
                <a:ext cx="7738533" cy="4292600"/>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762E928F-B3C5-27A2-DC3B-22A95DBB41C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524" y="0"/>
                <a:ext cx="12188952" cy="6858000"/>
              </a:xfrm>
              <a:prstGeom prst="rect">
                <a:avLst/>
              </a:prstGeom>
            </p:spPr>
          </p:pic>
        </p:grpSp>
        <p:grpSp>
          <p:nvGrpSpPr>
            <p:cNvPr id="14" name="Group 13">
              <a:extLst>
                <a:ext uri="{FF2B5EF4-FFF2-40B4-BE49-F238E27FC236}">
                  <a16:creationId xmlns:a16="http://schemas.microsoft.com/office/drawing/2014/main" id="{F4E200D7-96F2-C837-9764-3BAFF5F614B1}"/>
                </a:ext>
              </a:extLst>
            </p:cNvPr>
            <p:cNvGrpSpPr/>
            <p:nvPr/>
          </p:nvGrpSpPr>
          <p:grpSpPr>
            <a:xfrm>
              <a:off x="12188976" y="0"/>
              <a:ext cx="12188952" cy="6858000"/>
              <a:chOff x="1524" y="0"/>
              <a:chExt cx="12188952" cy="6858000"/>
            </a:xfrm>
          </p:grpSpPr>
          <p:pic>
            <p:nvPicPr>
              <p:cNvPr id="15" name="Picture 14" descr="A picture containing light, night sky&#10;&#10;Description automatically generated">
                <a:extLst>
                  <a:ext uri="{FF2B5EF4-FFF2-40B4-BE49-F238E27FC236}">
                    <a16:creationId xmlns:a16="http://schemas.microsoft.com/office/drawing/2014/main" id="{32AF0246-286F-00A6-2302-22F2132B3819}"/>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17074" r="19437" b="37408"/>
              <a:stretch/>
            </p:blipFill>
            <p:spPr>
              <a:xfrm>
                <a:off x="2082800" y="0"/>
                <a:ext cx="7738533" cy="4292600"/>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14D897B3-0ACC-F12D-D7F2-BEF4EFADD2F9}"/>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524" y="0"/>
                <a:ext cx="12188952" cy="6858000"/>
              </a:xfrm>
              <a:prstGeom prst="rect">
                <a:avLst/>
              </a:prstGeom>
            </p:spPr>
          </p:pic>
        </p:grpSp>
      </p:grpSp>
      <p:pic>
        <p:nvPicPr>
          <p:cNvPr id="29" name="Picture 28" descr="A road with trees on the side&#10;&#10;Description automatically generated with medium confidence">
            <a:extLst>
              <a:ext uri="{FF2B5EF4-FFF2-40B4-BE49-F238E27FC236}">
                <a16:creationId xmlns:a16="http://schemas.microsoft.com/office/drawing/2014/main" id="{FFA06B4A-3662-0607-D532-6775166CA5E1}"/>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0" y="0"/>
            <a:ext cx="24377907" cy="6858000"/>
          </a:xfrm>
          <a:prstGeom prst="rect">
            <a:avLst/>
          </a:prstGeom>
        </p:spPr>
      </p:pic>
      <p:pic>
        <p:nvPicPr>
          <p:cNvPr id="30" name="Picture 29" descr="A road with trees on the side&#10;&#10;Description automatically generated with medium confidence">
            <a:extLst>
              <a:ext uri="{FF2B5EF4-FFF2-40B4-BE49-F238E27FC236}">
                <a16:creationId xmlns:a16="http://schemas.microsoft.com/office/drawing/2014/main" id="{297E7C96-A1CF-3EC1-1A80-7F9A23FCD5FE}"/>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l="49987"/>
          <a:stretch/>
        </p:blipFill>
        <p:spPr>
          <a:xfrm>
            <a:off x="0" y="0"/>
            <a:ext cx="12192000" cy="6858000"/>
          </a:xfrm>
          <a:prstGeom prst="rect">
            <a:avLst/>
          </a:prstGeom>
        </p:spPr>
      </p:pic>
      <p:pic>
        <p:nvPicPr>
          <p:cNvPr id="32" name="Picture 31" descr="Shape, rectangle&#10;&#10;Description automatically generated">
            <a:extLst>
              <a:ext uri="{FF2B5EF4-FFF2-40B4-BE49-F238E27FC236}">
                <a16:creationId xmlns:a16="http://schemas.microsoft.com/office/drawing/2014/main" id="{BB86E717-4B4B-3E90-D9A1-6598B6663E63}"/>
              </a:ext>
            </a:extLst>
          </p:cNvPr>
          <p:cNvPicPr>
            <a:picLocks noChangeAspect="1"/>
          </p:cNvPicPr>
          <p:nvPr/>
        </p:nvPicPr>
        <p:blipFill rotWithShape="1">
          <a:blip r:embed="rId8" cstate="email">
            <a:alphaModFix amt="37000"/>
            <a:extLst>
              <a:ext uri="{28A0092B-C50C-407E-A947-70E740481C1C}">
                <a14:useLocalDpi xmlns:a14="http://schemas.microsoft.com/office/drawing/2010/main"/>
              </a:ext>
            </a:extLst>
          </a:blip>
          <a:srcRect r="49987"/>
          <a:stretch/>
        </p:blipFill>
        <p:spPr>
          <a:xfrm flipH="1">
            <a:off x="-7573" y="0"/>
            <a:ext cx="12192001" cy="6858000"/>
          </a:xfrm>
          <a:prstGeom prst="rect">
            <a:avLst/>
          </a:prstGeom>
        </p:spPr>
      </p:pic>
      <p:pic>
        <p:nvPicPr>
          <p:cNvPr id="24" name="Picture 23">
            <a:extLst>
              <a:ext uri="{FF2B5EF4-FFF2-40B4-BE49-F238E27FC236}">
                <a16:creationId xmlns:a16="http://schemas.microsoft.com/office/drawing/2014/main" id="{64F36A8F-FAF5-89F7-0BE9-525DA28F1DFA}"/>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t="12" r="23958" b="12"/>
          <a:stretch/>
        </p:blipFill>
        <p:spPr>
          <a:xfrm>
            <a:off x="0" y="-14"/>
            <a:ext cx="9271000" cy="6858013"/>
          </a:xfrm>
          <a:prstGeom prst="rect">
            <a:avLst/>
          </a:prstGeom>
        </p:spPr>
      </p:pic>
      <p:sp>
        <p:nvSpPr>
          <p:cNvPr id="19" name="TextBox 18">
            <a:extLst>
              <a:ext uri="{FF2B5EF4-FFF2-40B4-BE49-F238E27FC236}">
                <a16:creationId xmlns:a16="http://schemas.microsoft.com/office/drawing/2014/main" id="{D0862A1C-3D30-1144-5DD1-E608CC85FDA2}"/>
              </a:ext>
            </a:extLst>
          </p:cNvPr>
          <p:cNvSpPr txBox="1"/>
          <p:nvPr/>
        </p:nvSpPr>
        <p:spPr>
          <a:xfrm>
            <a:off x="665381" y="408284"/>
            <a:ext cx="4058594" cy="1421928"/>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HOW DO YOU BREAK INTO A NEW MARKET </a:t>
            </a:r>
          </a:p>
        </p:txBody>
      </p:sp>
      <p:cxnSp>
        <p:nvCxnSpPr>
          <p:cNvPr id="18" name="Straight Connector 17">
            <a:extLst>
              <a:ext uri="{FF2B5EF4-FFF2-40B4-BE49-F238E27FC236}">
                <a16:creationId xmlns:a16="http://schemas.microsoft.com/office/drawing/2014/main" id="{3FE160FA-2141-E0C5-2125-803923CFF990}"/>
              </a:ext>
            </a:extLst>
          </p:cNvPr>
          <p:cNvCxnSpPr>
            <a:cxnSpLocks/>
          </p:cNvCxnSpPr>
          <p:nvPr/>
        </p:nvCxnSpPr>
        <p:spPr>
          <a:xfrm>
            <a:off x="3684314" y="1609199"/>
            <a:ext cx="1319486" cy="0"/>
          </a:xfrm>
          <a:prstGeom prst="line">
            <a:avLst/>
          </a:prstGeom>
          <a:ln w="101600">
            <a:solidFill>
              <a:srgbClr val="003057"/>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EFA26D1C-A567-5131-F2D6-255C0547172D}"/>
              </a:ext>
            </a:extLst>
          </p:cNvPr>
          <p:cNvSpPr txBox="1"/>
          <p:nvPr/>
        </p:nvSpPr>
        <p:spPr>
          <a:xfrm>
            <a:off x="5034666" y="1027144"/>
            <a:ext cx="2462278" cy="757130"/>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3057"/>
                </a:solidFill>
                <a:effectLst/>
                <a:uLnTx/>
                <a:uFillTx/>
                <a:latin typeface="Arial" panose="020B0604020202020204" pitchFamily="34" charset="0"/>
                <a:ea typeface="+mn-ea"/>
                <a:cs typeface="Arial" panose="020B0604020202020204" pitchFamily="34" charset="0"/>
              </a:rPr>
              <a:t>AS SIMPLY</a:t>
            </a:r>
            <a:br>
              <a:rPr kumimoji="0" lang="en-US" sz="2400" b="0" i="0" u="none" strike="noStrike" kern="1200" cap="none" spc="0" normalizeH="0" baseline="0" noProof="0" dirty="0">
                <a:ln>
                  <a:noFill/>
                </a:ln>
                <a:solidFill>
                  <a:srgbClr val="003057"/>
                </a:solidFill>
                <a:effectLst/>
                <a:uLnTx/>
                <a:uFillTx/>
                <a:latin typeface="Arial" panose="020B0604020202020204" pitchFamily="34" charset="0"/>
                <a:ea typeface="+mn-ea"/>
                <a:cs typeface="Arial" panose="020B0604020202020204" pitchFamily="34" charset="0"/>
              </a:rPr>
            </a:br>
            <a:r>
              <a:rPr kumimoji="0" lang="en-US" sz="2400" b="0" i="0" u="none" strike="noStrike" kern="1200" cap="none" spc="0" normalizeH="0" baseline="0" noProof="0" dirty="0">
                <a:ln>
                  <a:noFill/>
                </a:ln>
                <a:solidFill>
                  <a:srgbClr val="003057"/>
                </a:solidFill>
                <a:effectLst/>
                <a:uLnTx/>
                <a:uFillTx/>
                <a:latin typeface="Arial" panose="020B0604020202020204" pitchFamily="34" charset="0"/>
                <a:ea typeface="+mn-ea"/>
                <a:cs typeface="Arial" panose="020B0604020202020204" pitchFamily="34" charset="0"/>
              </a:rPr>
              <a:t>AS POSSIBLE?</a:t>
            </a:r>
          </a:p>
        </p:txBody>
      </p:sp>
      <p:pic>
        <p:nvPicPr>
          <p:cNvPr id="6" name="Graphic 5">
            <a:extLst>
              <a:ext uri="{FF2B5EF4-FFF2-40B4-BE49-F238E27FC236}">
                <a16:creationId xmlns:a16="http://schemas.microsoft.com/office/drawing/2014/main" id="{6CD10BB5-48F4-69A0-94E8-5354078B1F44}"/>
              </a:ext>
            </a:extLst>
          </p:cNvPr>
          <p:cNvPicPr>
            <a:picLocks noChangeAspect="1"/>
          </p:cNvPicPr>
          <p:nvPr/>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8269155" y="434975"/>
            <a:ext cx="2209800" cy="514350"/>
          </a:xfrm>
          <a:prstGeom prst="rect">
            <a:avLst/>
          </a:prstGeom>
        </p:spPr>
      </p:pic>
    </p:spTree>
    <p:extLst>
      <p:ext uri="{BB962C8B-B14F-4D97-AF65-F5344CB8AC3E}">
        <p14:creationId xmlns:p14="http://schemas.microsoft.com/office/powerpoint/2010/main" val="469236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750" fill="hold"/>
                                        <p:tgtEl>
                                          <p:spTgt spid="8"/>
                                        </p:tgtEl>
                                        <p:attrNameLst>
                                          <p:attrName>ppt_x</p:attrName>
                                        </p:attrNameLst>
                                      </p:cBhvr>
                                      <p:tavLst>
                                        <p:tav tm="0">
                                          <p:val>
                                            <p:strVal val="0-#ppt_w/2"/>
                                          </p:val>
                                        </p:tav>
                                        <p:tav tm="100000">
                                          <p:val>
                                            <p:strVal val="#ppt_x"/>
                                          </p:val>
                                        </p:tav>
                                      </p:tavLst>
                                    </p:anim>
                                    <p:anim calcmode="lin" valueType="num">
                                      <p:cBhvr additive="base">
                                        <p:cTn id="8" dur="1750" fill="hold"/>
                                        <p:tgtEl>
                                          <p:spTgt spid="8"/>
                                        </p:tgtEl>
                                        <p:attrNameLst>
                                          <p:attrName>ppt_y</p:attrName>
                                        </p:attrNameLst>
                                      </p:cBhvr>
                                      <p:tavLst>
                                        <p:tav tm="0">
                                          <p:val>
                                            <p:strVal val="#ppt_y"/>
                                          </p:val>
                                        </p:tav>
                                        <p:tav tm="100000">
                                          <p:val>
                                            <p:strVal val="#ppt_y"/>
                                          </p:val>
                                        </p:tav>
                                      </p:tavLst>
                                    </p:anim>
                                  </p:childTnLst>
                                </p:cTn>
                              </p:par>
                              <p:par>
                                <p:cTn id="9" presetID="35" presetClass="path" presetSubtype="0" repeatCount="indefinite" fill="hold" nodeType="withEffect">
                                  <p:stCondLst>
                                    <p:cond delay="0"/>
                                  </p:stCondLst>
                                  <p:endCondLst>
                                    <p:cond evt="onNext" delay="0">
                                      <p:tgtEl>
                                        <p:sldTgt/>
                                      </p:tgtEl>
                                    </p:cond>
                                  </p:endCondLst>
                                  <p:childTnLst>
                                    <p:animMotion origin="layout" path="M 6.25E-7 0 L -0.99961 0 " pathEditMode="relative" rAng="0" ptsTypes="AA">
                                      <p:cBhvr>
                                        <p:cTn id="10" dur="2000" fill="hold"/>
                                        <p:tgtEl>
                                          <p:spTgt spid="17"/>
                                        </p:tgtEl>
                                        <p:attrNameLst>
                                          <p:attrName>ppt_x</p:attrName>
                                          <p:attrName>ppt_y</p:attrName>
                                        </p:attrNameLst>
                                      </p:cBhvr>
                                      <p:rCtr x="-49987" y="0"/>
                                    </p:animMotion>
                                  </p:childTnLst>
                                </p:cTn>
                              </p:par>
                              <p:par>
                                <p:cTn id="11" presetID="10" presetClass="entr" presetSubtype="0" fill="hold" grpId="0" nodeType="withEffect">
                                  <p:stCondLst>
                                    <p:cond delay="500"/>
                                  </p:stCondLst>
                                  <p:childTnLst>
                                    <p:set>
                                      <p:cBhvr>
                                        <p:cTn id="12" dur="1" fill="hold">
                                          <p:stCondLst>
                                            <p:cond delay="0"/>
                                          </p:stCondLst>
                                        </p:cTn>
                                        <p:tgtEl>
                                          <p:spTgt spid="19">
                                            <p:txEl>
                                              <p:pRg st="0" end="0"/>
                                            </p:txEl>
                                          </p:spTgt>
                                        </p:tgtEl>
                                        <p:attrNameLst>
                                          <p:attrName>style.visibility</p:attrName>
                                        </p:attrNameLst>
                                      </p:cBhvr>
                                      <p:to>
                                        <p:strVal val="visible"/>
                                      </p:to>
                                    </p:set>
                                    <p:animEffect transition="in" filter="fade">
                                      <p:cBhvr>
                                        <p:cTn id="13" dur="750"/>
                                        <p:tgtEl>
                                          <p:spTgt spid="19">
                                            <p:txEl>
                                              <p:pRg st="0" end="0"/>
                                            </p:txEl>
                                          </p:spTgt>
                                        </p:tgtEl>
                                      </p:cBhvr>
                                    </p:animEffect>
                                  </p:childTnLst>
                                </p:cTn>
                              </p:par>
                              <p:par>
                                <p:cTn id="14" presetID="35" presetClass="path" presetSubtype="0" decel="100000" fill="hold" grpId="1" nodeType="withEffect">
                                  <p:stCondLst>
                                    <p:cond delay="500"/>
                                  </p:stCondLst>
                                  <p:childTnLst>
                                    <p:animMotion origin="layout" path="M 2.08333E-6 -1.48148E-6 L -0.06055 -1.48148E-6 " pathEditMode="relative" rAng="0" ptsTypes="AA">
                                      <p:cBhvr>
                                        <p:cTn id="15" dur="1250" spd="-100000" fill="hold"/>
                                        <p:tgtEl>
                                          <p:spTgt spid="19">
                                            <p:txEl>
                                              <p:pRg st="0" end="0"/>
                                            </p:txEl>
                                          </p:spTgt>
                                        </p:tgtEl>
                                        <p:attrNameLst>
                                          <p:attrName>ppt_x</p:attrName>
                                          <p:attrName>ppt_y</p:attrName>
                                        </p:attrNameLst>
                                      </p:cBhvr>
                                      <p:rCtr x="-3034" y="0"/>
                                    </p:animMotion>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200"/>
                                        <p:tgtEl>
                                          <p:spTgt spid="24"/>
                                        </p:tgtEl>
                                      </p:cBhvr>
                                    </p:animEffect>
                                  </p:childTnLst>
                                </p:cTn>
                              </p:par>
                              <p:par>
                                <p:cTn id="20" presetID="10" presetClass="entr" presetSubtype="0" fill="hold" nodeType="withEffect">
                                  <p:stCondLst>
                                    <p:cond delay="20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par>
                                <p:cTn id="23" presetID="35" presetClass="path" presetSubtype="0" accel="50000" decel="50000" fill="hold" nodeType="withEffect">
                                  <p:stCondLst>
                                    <p:cond delay="550"/>
                                  </p:stCondLst>
                                  <p:childTnLst>
                                    <p:animMotion origin="layout" path="M 4.16667E-7 0 L -0.99974 0 " pathEditMode="relative" rAng="0" ptsTypes="AA">
                                      <p:cBhvr>
                                        <p:cTn id="24" dur="2000" fill="hold"/>
                                        <p:tgtEl>
                                          <p:spTgt spid="29"/>
                                        </p:tgtEl>
                                        <p:attrNameLst>
                                          <p:attrName>ppt_x</p:attrName>
                                          <p:attrName>ppt_y</p:attrName>
                                        </p:attrNameLst>
                                      </p:cBhvr>
                                      <p:rCtr x="-49987" y="0"/>
                                    </p:animMotion>
                                  </p:childTnLst>
                                </p:cTn>
                              </p:par>
                              <p:par>
                                <p:cTn id="25" presetID="22" presetClass="entr" presetSubtype="4" fill="hold" nodeType="withEffect">
                                  <p:stCondLst>
                                    <p:cond delay="1250"/>
                                  </p:stCondLst>
                                  <p:childTnLst>
                                    <p:set>
                                      <p:cBhvr>
                                        <p:cTn id="26" dur="1" fill="hold">
                                          <p:stCondLst>
                                            <p:cond delay="0"/>
                                          </p:stCondLst>
                                        </p:cTn>
                                        <p:tgtEl>
                                          <p:spTgt spid="32"/>
                                        </p:tgtEl>
                                        <p:attrNameLst>
                                          <p:attrName>style.visibility</p:attrName>
                                        </p:attrNameLst>
                                      </p:cBhvr>
                                      <p:to>
                                        <p:strVal val="visible"/>
                                      </p:to>
                                    </p:set>
                                    <p:animEffect transition="in" filter="wipe(down)">
                                      <p:cBhvr>
                                        <p:cTn id="27" dur="1250"/>
                                        <p:tgtEl>
                                          <p:spTgt spid="32"/>
                                        </p:tgtEl>
                                      </p:cBhvr>
                                    </p:animEffect>
                                  </p:childTnLst>
                                </p:cTn>
                              </p:par>
                              <p:par>
                                <p:cTn id="28" presetID="1" presetClass="entr" presetSubtype="0" fill="hold" nodeType="withEffect">
                                  <p:stCondLst>
                                    <p:cond delay="2550"/>
                                  </p:stCondLst>
                                  <p:childTnLst>
                                    <p:set>
                                      <p:cBhvr>
                                        <p:cTn id="29" dur="1" fill="hold">
                                          <p:stCondLst>
                                            <p:cond delay="0"/>
                                          </p:stCondLst>
                                        </p:cTn>
                                        <p:tgtEl>
                                          <p:spTgt spid="30"/>
                                        </p:tgtEl>
                                        <p:attrNameLst>
                                          <p:attrName>style.visibility</p:attrName>
                                        </p:attrNameLst>
                                      </p:cBhvr>
                                      <p:to>
                                        <p:strVal val="visible"/>
                                      </p:to>
                                    </p:set>
                                  </p:childTnLst>
                                </p:cTn>
                              </p:par>
                              <p:par>
                                <p:cTn id="30" presetID="22" presetClass="entr" presetSubtype="8" fill="hold" nodeType="withEffect">
                                  <p:stCondLst>
                                    <p:cond delay="255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500"/>
                                        <p:tgtEl>
                                          <p:spTgt spid="18"/>
                                        </p:tgtEl>
                                      </p:cBhvr>
                                    </p:animEffect>
                                  </p:childTnLst>
                                </p:cTn>
                              </p:par>
                              <p:par>
                                <p:cTn id="33" presetID="10" presetClass="entr" presetSubtype="0" fill="hold" grpId="0" nodeType="withEffect">
                                  <p:stCondLst>
                                    <p:cond delay="255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uiExpand="1" build="allAtOnce"/>
      <p:bldP spid="19" grpId="1" uiExpand="1" build="allAtOnce"/>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EA12445-B48E-8074-2C0F-68D18BBE46A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9715"/>
          </a:xfrm>
          <a:prstGeom prst="rect">
            <a:avLst/>
          </a:prstGeom>
        </p:spPr>
      </p:pic>
      <p:pic>
        <p:nvPicPr>
          <p:cNvPr id="6" name="Picture 5">
            <a:extLst>
              <a:ext uri="{FF2B5EF4-FFF2-40B4-BE49-F238E27FC236}">
                <a16:creationId xmlns:a16="http://schemas.microsoft.com/office/drawing/2014/main" id="{189E7C5F-A7E2-A232-82D2-7BDFD9954D88}"/>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11547" r="66548" b="81592"/>
          <a:stretch/>
        </p:blipFill>
        <p:spPr>
          <a:xfrm>
            <a:off x="1407886" y="0"/>
            <a:ext cx="2670628" cy="1262743"/>
          </a:xfrm>
          <a:prstGeom prst="rect">
            <a:avLst/>
          </a:prstGeom>
        </p:spPr>
      </p:pic>
      <p:pic>
        <p:nvPicPr>
          <p:cNvPr id="9" name="Picture 8">
            <a:extLst>
              <a:ext uri="{FF2B5EF4-FFF2-40B4-BE49-F238E27FC236}">
                <a16:creationId xmlns:a16="http://schemas.microsoft.com/office/drawing/2014/main" id="{46EAE854-3751-17F2-5BE6-45994E75130E}"/>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14643" t="18196" r="58214" b="56201"/>
          <a:stretch/>
        </p:blipFill>
        <p:spPr>
          <a:xfrm>
            <a:off x="1785256" y="1248229"/>
            <a:ext cx="3309257" cy="1756228"/>
          </a:xfrm>
          <a:prstGeom prst="rect">
            <a:avLst/>
          </a:prstGeom>
        </p:spPr>
      </p:pic>
      <p:pic>
        <p:nvPicPr>
          <p:cNvPr id="10" name="Picture 9">
            <a:extLst>
              <a:ext uri="{FF2B5EF4-FFF2-40B4-BE49-F238E27FC236}">
                <a16:creationId xmlns:a16="http://schemas.microsoft.com/office/drawing/2014/main" id="{AE4554D7-F926-CC08-823C-F1FA2BA7D81E}"/>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3061" t="17011" r="22143" b="44564"/>
          <a:stretch/>
        </p:blipFill>
        <p:spPr>
          <a:xfrm>
            <a:off x="6469039" y="1166884"/>
            <a:ext cx="3023305" cy="2635859"/>
          </a:xfrm>
          <a:prstGeom prst="rect">
            <a:avLst/>
          </a:prstGeom>
        </p:spPr>
      </p:pic>
      <p:pic>
        <p:nvPicPr>
          <p:cNvPr id="11" name="Picture 10">
            <a:extLst>
              <a:ext uri="{FF2B5EF4-FFF2-40B4-BE49-F238E27FC236}">
                <a16:creationId xmlns:a16="http://schemas.microsoft.com/office/drawing/2014/main" id="{0EC4E831-D68F-C545-CCC9-F520DD2E5F02}"/>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24048" t="45069" r="57619" b="22558"/>
          <a:stretch/>
        </p:blipFill>
        <p:spPr>
          <a:xfrm>
            <a:off x="2931886" y="3091543"/>
            <a:ext cx="2235200" cy="2220686"/>
          </a:xfrm>
          <a:prstGeom prst="rect">
            <a:avLst/>
          </a:prstGeom>
        </p:spPr>
      </p:pic>
      <p:pic>
        <p:nvPicPr>
          <p:cNvPr id="12" name="Picture 11">
            <a:extLst>
              <a:ext uri="{FF2B5EF4-FFF2-40B4-BE49-F238E27FC236}">
                <a16:creationId xmlns:a16="http://schemas.microsoft.com/office/drawing/2014/main" id="{9D508431-A992-99CC-B8AF-8B76F7BBBB83}"/>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48453" t="69612" r="20595"/>
          <a:stretch/>
        </p:blipFill>
        <p:spPr>
          <a:xfrm>
            <a:off x="5907314" y="4775200"/>
            <a:ext cx="3773715" cy="2084515"/>
          </a:xfrm>
          <a:prstGeom prst="rect">
            <a:avLst/>
          </a:prstGeom>
        </p:spPr>
      </p:pic>
      <p:pic>
        <p:nvPicPr>
          <p:cNvPr id="8" name="Picture 7">
            <a:extLst>
              <a:ext uri="{FF2B5EF4-FFF2-40B4-BE49-F238E27FC236}">
                <a16:creationId xmlns:a16="http://schemas.microsoft.com/office/drawing/2014/main" id="{4EBA2DDE-6F46-1A56-0FBD-81758B21334F}"/>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b="38957"/>
          <a:stretch/>
        </p:blipFill>
        <p:spPr>
          <a:xfrm>
            <a:off x="0" y="0"/>
            <a:ext cx="12192000" cy="4187371"/>
          </a:xfrm>
          <a:prstGeom prst="rect">
            <a:avLst/>
          </a:prstGeom>
        </p:spPr>
      </p:pic>
      <p:pic>
        <p:nvPicPr>
          <p:cNvPr id="38" name="Picture 37" descr="Shape&#10;&#10;Description automatically generated with medium confidence">
            <a:extLst>
              <a:ext uri="{FF2B5EF4-FFF2-40B4-BE49-F238E27FC236}">
                <a16:creationId xmlns:a16="http://schemas.microsoft.com/office/drawing/2014/main" id="{CD889A82-AC15-A2E6-1336-2F9FC4BAF311}"/>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524" y="0"/>
            <a:ext cx="12188952" cy="6858000"/>
          </a:xfrm>
          <a:prstGeom prst="rect">
            <a:avLst/>
          </a:prstGeom>
        </p:spPr>
      </p:pic>
      <p:sp>
        <p:nvSpPr>
          <p:cNvPr id="34" name="CaixaDeTexto 7">
            <a:extLst>
              <a:ext uri="{FF2B5EF4-FFF2-40B4-BE49-F238E27FC236}">
                <a16:creationId xmlns:a16="http://schemas.microsoft.com/office/drawing/2014/main" id="{D888E2DD-F331-D2B3-FFD1-1EBBC1641229}"/>
              </a:ext>
            </a:extLst>
          </p:cNvPr>
          <p:cNvSpPr txBox="1"/>
          <p:nvPr/>
        </p:nvSpPr>
        <p:spPr>
          <a:xfrm>
            <a:off x="630917" y="4627687"/>
            <a:ext cx="4255408" cy="929485"/>
          </a:xfrm>
          <a:prstGeom prst="rect">
            <a:avLst/>
          </a:prstGeom>
          <a:noFill/>
        </p:spPr>
        <p:txBody>
          <a:bodyPr wrap="square" rtlCol="0">
            <a:spAutoFit/>
          </a:bodyPr>
          <a:lstStyle/>
          <a:p>
            <a:pPr marL="0" marR="0" lvl="0" indent="0" algn="l" defTabSz="914400" rtl="0" eaLnBrk="1" fontAlgn="auto" latinLnBrk="0" hangingPunct="1">
              <a:lnSpc>
                <a:spcPct val="85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Arial" panose="020B0604020202020204" pitchFamily="34" charset="0"/>
                <a:ea typeface="Inter" panose="020B0502030000000004" pitchFamily="34" charset="0"/>
                <a:cs typeface="Arial" panose="020B0604020202020204" pitchFamily="34" charset="0"/>
              </a:rPr>
              <a:t>IF DESIRED PARTS AREN’T</a:t>
            </a:r>
          </a:p>
        </p:txBody>
      </p:sp>
      <p:sp>
        <p:nvSpPr>
          <p:cNvPr id="36" name="CaixaDeTexto 7">
            <a:extLst>
              <a:ext uri="{FF2B5EF4-FFF2-40B4-BE49-F238E27FC236}">
                <a16:creationId xmlns:a16="http://schemas.microsoft.com/office/drawing/2014/main" id="{E7BDA947-5695-E0EA-10C8-FB480746AF75}"/>
              </a:ext>
            </a:extLst>
          </p:cNvPr>
          <p:cNvSpPr txBox="1"/>
          <p:nvPr/>
        </p:nvSpPr>
        <p:spPr>
          <a:xfrm>
            <a:off x="630917" y="5519331"/>
            <a:ext cx="6623050" cy="667875"/>
          </a:xfrm>
          <a:prstGeom prst="rect">
            <a:avLst/>
          </a:prstGeom>
          <a:noFill/>
        </p:spPr>
        <p:txBody>
          <a:bodyPr wrap="square" rtlCol="0">
            <a:spAutoFit/>
          </a:bodyPr>
          <a:lstStyle>
            <a:defPPr>
              <a:defRPr lang="en-US"/>
            </a:defPPr>
            <a:lvl1pPr>
              <a:lnSpc>
                <a:spcPct val="85000"/>
              </a:lnSpc>
              <a:defRPr sz="4400" b="1" spc="-150">
                <a:latin typeface="Century Gothic" panose="020B0502020202020204" pitchFamily="34" charset="0"/>
                <a:ea typeface="Inter" panose="020B0502030000000004" pitchFamily="34" charset="0"/>
                <a:cs typeface="Arial" panose="020B0604020202020204" pitchFamily="34" charset="0"/>
              </a:defRPr>
            </a:lvl1pPr>
          </a:lstStyle>
          <a:p>
            <a:pPr marL="0" marR="0" lvl="0" indent="0" algn="l" defTabSz="914400" rtl="0" eaLnBrk="1" fontAlgn="auto" latinLnBrk="0" hangingPunct="1">
              <a:lnSpc>
                <a:spcPct val="85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BUYERS WILL WALK</a:t>
            </a:r>
          </a:p>
        </p:txBody>
      </p:sp>
      <p:grpSp>
        <p:nvGrpSpPr>
          <p:cNvPr id="39" name="Group 38">
            <a:extLst>
              <a:ext uri="{FF2B5EF4-FFF2-40B4-BE49-F238E27FC236}">
                <a16:creationId xmlns:a16="http://schemas.microsoft.com/office/drawing/2014/main" id="{A98E9B52-460E-7E1B-1CAD-0D598A572027}"/>
              </a:ext>
            </a:extLst>
          </p:cNvPr>
          <p:cNvGrpSpPr/>
          <p:nvPr/>
        </p:nvGrpSpPr>
        <p:grpSpPr>
          <a:xfrm>
            <a:off x="-398935" y="6200042"/>
            <a:ext cx="6975928" cy="0"/>
            <a:chOff x="2630715" y="11437675"/>
            <a:chExt cx="6975928" cy="0"/>
          </a:xfrm>
        </p:grpSpPr>
        <p:cxnSp>
          <p:nvCxnSpPr>
            <p:cNvPr id="21" name="Straight Connector 20">
              <a:extLst>
                <a:ext uri="{FF2B5EF4-FFF2-40B4-BE49-F238E27FC236}">
                  <a16:creationId xmlns:a16="http://schemas.microsoft.com/office/drawing/2014/main" id="{2C837851-41B8-DFE1-829A-2BA743F7D428}"/>
                </a:ext>
              </a:extLst>
            </p:cNvPr>
            <p:cNvCxnSpPr>
              <a:cxnSpLocks/>
            </p:cNvCxnSpPr>
            <p:nvPr/>
          </p:nvCxnSpPr>
          <p:spPr>
            <a:xfrm>
              <a:off x="2630715" y="11437675"/>
              <a:ext cx="3630385" cy="0"/>
            </a:xfrm>
            <a:prstGeom prst="line">
              <a:avLst/>
            </a:prstGeom>
            <a:ln w="101600">
              <a:solidFill>
                <a:srgbClr val="0068A5"/>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DD0BC594-3671-21EA-3478-90A6F9E3FD8C}"/>
                </a:ext>
              </a:extLst>
            </p:cNvPr>
            <p:cNvCxnSpPr>
              <a:cxnSpLocks/>
            </p:cNvCxnSpPr>
            <p:nvPr/>
          </p:nvCxnSpPr>
          <p:spPr>
            <a:xfrm>
              <a:off x="6117746" y="11437675"/>
              <a:ext cx="3488897" cy="0"/>
            </a:xfrm>
            <a:prstGeom prst="line">
              <a:avLst/>
            </a:prstGeom>
            <a:ln w="101600">
              <a:solidFill>
                <a:srgbClr val="F0E7DA"/>
              </a:solidFill>
            </a:ln>
          </p:spPr>
          <p:style>
            <a:lnRef idx="1">
              <a:schemeClr val="accent1"/>
            </a:lnRef>
            <a:fillRef idx="0">
              <a:schemeClr val="accent1"/>
            </a:fillRef>
            <a:effectRef idx="0">
              <a:schemeClr val="accent1"/>
            </a:effectRef>
            <a:fontRef idx="minor">
              <a:schemeClr val="tx1"/>
            </a:fontRef>
          </p:style>
        </p:cxnSp>
      </p:grpSp>
      <p:pic>
        <p:nvPicPr>
          <p:cNvPr id="46" name="Picture 45" descr="Shape&#10;&#10;Description automatically generated">
            <a:extLst>
              <a:ext uri="{FF2B5EF4-FFF2-40B4-BE49-F238E27FC236}">
                <a16:creationId xmlns:a16="http://schemas.microsoft.com/office/drawing/2014/main" id="{0541A148-9D5F-1215-97FC-A1A1A426CFD2}"/>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l="12725" r="68208" b="81806"/>
          <a:stretch/>
        </p:blipFill>
        <p:spPr>
          <a:xfrm>
            <a:off x="1552575" y="0"/>
            <a:ext cx="2324100" cy="1247775"/>
          </a:xfrm>
          <a:prstGeom prst="rect">
            <a:avLst/>
          </a:prstGeom>
        </p:spPr>
      </p:pic>
      <p:pic>
        <p:nvPicPr>
          <p:cNvPr id="47" name="Picture 46" descr="Shape&#10;&#10;Description automatically generated">
            <a:extLst>
              <a:ext uri="{FF2B5EF4-FFF2-40B4-BE49-F238E27FC236}">
                <a16:creationId xmlns:a16="http://schemas.microsoft.com/office/drawing/2014/main" id="{5E62AAA5-834C-6F38-CA16-CE24053FFC4F}"/>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l="12659" t="19306" r="62569" b="59167"/>
          <a:stretch/>
        </p:blipFill>
        <p:spPr>
          <a:xfrm>
            <a:off x="1543050" y="1323975"/>
            <a:ext cx="3019425" cy="1476375"/>
          </a:xfrm>
          <a:prstGeom prst="rect">
            <a:avLst/>
          </a:prstGeom>
        </p:spPr>
      </p:pic>
      <p:pic>
        <p:nvPicPr>
          <p:cNvPr id="48" name="Picture 47" descr="Shape&#10;&#10;Description automatically generated">
            <a:extLst>
              <a:ext uri="{FF2B5EF4-FFF2-40B4-BE49-F238E27FC236}">
                <a16:creationId xmlns:a16="http://schemas.microsoft.com/office/drawing/2014/main" id="{3039BD7C-4BA9-9B23-5473-16B01BD4A20B}"/>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l="25710" t="46945" r="62256" b="32916"/>
          <a:stretch/>
        </p:blipFill>
        <p:spPr>
          <a:xfrm>
            <a:off x="3133725" y="3219450"/>
            <a:ext cx="1466850" cy="1381125"/>
          </a:xfrm>
          <a:prstGeom prst="rect">
            <a:avLst/>
          </a:prstGeom>
        </p:spPr>
      </p:pic>
      <p:pic>
        <p:nvPicPr>
          <p:cNvPr id="49" name="Picture 48" descr="Shape&#10;&#10;Description automatically generated">
            <a:extLst>
              <a:ext uri="{FF2B5EF4-FFF2-40B4-BE49-F238E27FC236}">
                <a16:creationId xmlns:a16="http://schemas.microsoft.com/office/drawing/2014/main" id="{C8BC01A0-6120-0180-1176-AE23985218A0}"/>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l="50949" t="16806" r="24748" b="47777"/>
          <a:stretch/>
        </p:blipFill>
        <p:spPr>
          <a:xfrm>
            <a:off x="6210299" y="1152525"/>
            <a:ext cx="2962275" cy="2428875"/>
          </a:xfrm>
          <a:prstGeom prst="rect">
            <a:avLst/>
          </a:prstGeom>
        </p:spPr>
      </p:pic>
      <p:pic>
        <p:nvPicPr>
          <p:cNvPr id="50" name="Picture 49" descr="Shape&#10;&#10;Description automatically generated">
            <a:extLst>
              <a:ext uri="{FF2B5EF4-FFF2-40B4-BE49-F238E27FC236}">
                <a16:creationId xmlns:a16="http://schemas.microsoft.com/office/drawing/2014/main" id="{B811FF97-05A0-C7C1-ACCA-35457C13A3F3}"/>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l="52279" t="65139" r="27716" b="3889"/>
          <a:stretch/>
        </p:blipFill>
        <p:spPr>
          <a:xfrm>
            <a:off x="6372225" y="4467225"/>
            <a:ext cx="2438400" cy="2124076"/>
          </a:xfrm>
          <a:prstGeom prst="rect">
            <a:avLst/>
          </a:prstGeom>
        </p:spPr>
      </p:pic>
      <p:grpSp>
        <p:nvGrpSpPr>
          <p:cNvPr id="51" name="Group 50">
            <a:extLst>
              <a:ext uri="{FF2B5EF4-FFF2-40B4-BE49-F238E27FC236}">
                <a16:creationId xmlns:a16="http://schemas.microsoft.com/office/drawing/2014/main" id="{C799FAEC-D625-5768-C7C5-15CAAE61C587}"/>
              </a:ext>
            </a:extLst>
          </p:cNvPr>
          <p:cNvGrpSpPr/>
          <p:nvPr/>
        </p:nvGrpSpPr>
        <p:grpSpPr>
          <a:xfrm>
            <a:off x="11024975" y="6397282"/>
            <a:ext cx="939323" cy="234329"/>
            <a:chOff x="10208131" y="5713698"/>
            <a:chExt cx="1754791" cy="406640"/>
          </a:xfrm>
          <a:solidFill>
            <a:schemeClr val="bg1"/>
          </a:solidFill>
        </p:grpSpPr>
        <p:sp>
          <p:nvSpPr>
            <p:cNvPr id="52" name="Freeform: Shape 12">
              <a:extLst>
                <a:ext uri="{FF2B5EF4-FFF2-40B4-BE49-F238E27FC236}">
                  <a16:creationId xmlns:a16="http://schemas.microsoft.com/office/drawing/2014/main" id="{9B162123-B79D-1DEA-6332-58E7D70889F3}"/>
                </a:ext>
              </a:extLst>
            </p:cNvPr>
            <p:cNvSpPr/>
            <p:nvPr/>
          </p:nvSpPr>
          <p:spPr>
            <a:xfrm>
              <a:off x="10538649" y="5820950"/>
              <a:ext cx="275558" cy="298608"/>
            </a:xfrm>
            <a:custGeom>
              <a:avLst/>
              <a:gdLst>
                <a:gd name="connsiteX0" fmla="*/ 137217 w 275558"/>
                <a:gd name="connsiteY0" fmla="*/ 235351 h 298608"/>
                <a:gd name="connsiteX1" fmla="*/ 62636 w 275558"/>
                <a:gd name="connsiteY1" fmla="*/ 149626 h 298608"/>
                <a:gd name="connsiteX2" fmla="*/ 137217 w 275558"/>
                <a:gd name="connsiteY2" fmla="*/ 63901 h 298608"/>
                <a:gd name="connsiteX3" fmla="*/ 211893 w 275558"/>
                <a:gd name="connsiteY3" fmla="*/ 149626 h 298608"/>
                <a:gd name="connsiteX4" fmla="*/ 137217 w 275558"/>
                <a:gd name="connsiteY4" fmla="*/ 235351 h 298608"/>
                <a:gd name="connsiteX5" fmla="*/ 137217 w 275558"/>
                <a:gd name="connsiteY5" fmla="*/ -107 h 298608"/>
                <a:gd name="connsiteX6" fmla="*/ -515 w 275558"/>
                <a:gd name="connsiteY6" fmla="*/ 151531 h 298608"/>
                <a:gd name="connsiteX7" fmla="*/ 137217 w 275558"/>
                <a:gd name="connsiteY7" fmla="*/ 298502 h 298608"/>
                <a:gd name="connsiteX8" fmla="*/ 275044 w 275558"/>
                <a:gd name="connsiteY8" fmla="*/ 151531 h 298608"/>
                <a:gd name="connsiteX9" fmla="*/ 137217 w 275558"/>
                <a:gd name="connsiteY9" fmla="*/ -107 h 298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5558" h="298608">
                  <a:moveTo>
                    <a:pt x="137217" y="235351"/>
                  </a:moveTo>
                  <a:cubicBezTo>
                    <a:pt x="93021" y="235351"/>
                    <a:pt x="62636" y="204395"/>
                    <a:pt x="62636" y="149626"/>
                  </a:cubicBezTo>
                  <a:cubicBezTo>
                    <a:pt x="62636" y="97906"/>
                    <a:pt x="91877" y="63901"/>
                    <a:pt x="137217" y="63901"/>
                  </a:cubicBezTo>
                  <a:cubicBezTo>
                    <a:pt x="182556" y="63901"/>
                    <a:pt x="211893" y="98382"/>
                    <a:pt x="211893" y="149626"/>
                  </a:cubicBezTo>
                  <a:cubicBezTo>
                    <a:pt x="211893" y="204776"/>
                    <a:pt x="181508" y="235351"/>
                    <a:pt x="137217" y="235351"/>
                  </a:cubicBezTo>
                  <a:moveTo>
                    <a:pt x="137217" y="-107"/>
                  </a:moveTo>
                  <a:cubicBezTo>
                    <a:pt x="51492" y="-107"/>
                    <a:pt x="-515" y="73998"/>
                    <a:pt x="-515" y="151531"/>
                  </a:cubicBezTo>
                  <a:cubicBezTo>
                    <a:pt x="-515" y="223921"/>
                    <a:pt x="45396" y="298502"/>
                    <a:pt x="137217" y="298502"/>
                  </a:cubicBezTo>
                  <a:cubicBezTo>
                    <a:pt x="229038" y="298502"/>
                    <a:pt x="275044" y="223921"/>
                    <a:pt x="275044" y="151531"/>
                  </a:cubicBezTo>
                  <a:cubicBezTo>
                    <a:pt x="275044" y="73998"/>
                    <a:pt x="223418" y="-107"/>
                    <a:pt x="137217" y="-107"/>
                  </a:cubicBezTo>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 name="Freeform: Shape 14">
              <a:extLst>
                <a:ext uri="{FF2B5EF4-FFF2-40B4-BE49-F238E27FC236}">
                  <a16:creationId xmlns:a16="http://schemas.microsoft.com/office/drawing/2014/main" id="{E410F37F-28D8-797C-8AF1-E6C29FF98354}"/>
                </a:ext>
              </a:extLst>
            </p:cNvPr>
            <p:cNvSpPr/>
            <p:nvPr/>
          </p:nvSpPr>
          <p:spPr>
            <a:xfrm>
              <a:off x="11678315" y="5821141"/>
              <a:ext cx="284607" cy="292703"/>
            </a:xfrm>
            <a:custGeom>
              <a:avLst/>
              <a:gdLst>
                <a:gd name="connsiteX0" fmla="*/ 284093 w 284607"/>
                <a:gd name="connsiteY0" fmla="*/ 227160 h 292703"/>
                <a:gd name="connsiteX1" fmla="*/ 284093 w 284607"/>
                <a:gd name="connsiteY1" fmla="*/ 292597 h 292703"/>
                <a:gd name="connsiteX2" fmla="*/ 214369 w 284607"/>
                <a:gd name="connsiteY2" fmla="*/ 292597 h 292703"/>
                <a:gd name="connsiteX3" fmla="*/ 172078 w 284607"/>
                <a:gd name="connsiteY3" fmla="*/ 250306 h 292703"/>
                <a:gd name="connsiteX4" fmla="*/ 172078 w 284607"/>
                <a:gd name="connsiteY4" fmla="*/ 250210 h 292703"/>
                <a:gd name="connsiteX5" fmla="*/ 172078 w 284607"/>
                <a:gd name="connsiteY5" fmla="*/ 103144 h 292703"/>
                <a:gd name="connsiteX6" fmla="*/ 122072 w 284607"/>
                <a:gd name="connsiteY6" fmla="*/ 59996 h 292703"/>
                <a:gd name="connsiteX7" fmla="*/ 64922 w 284607"/>
                <a:gd name="connsiteY7" fmla="*/ 131815 h 292703"/>
                <a:gd name="connsiteX8" fmla="*/ 64922 w 284607"/>
                <a:gd name="connsiteY8" fmla="*/ 292597 h 292703"/>
                <a:gd name="connsiteX9" fmla="*/ -515 w 284607"/>
                <a:gd name="connsiteY9" fmla="*/ 292597 h 292703"/>
                <a:gd name="connsiteX10" fmla="*/ -515 w 284607"/>
                <a:gd name="connsiteY10" fmla="*/ 5513 h 292703"/>
                <a:gd name="connsiteX11" fmla="*/ 62636 w 284607"/>
                <a:gd name="connsiteY11" fmla="*/ 5513 h 292703"/>
                <a:gd name="connsiteX12" fmla="*/ 62636 w 284607"/>
                <a:gd name="connsiteY12" fmla="*/ 28468 h 292703"/>
                <a:gd name="connsiteX13" fmla="*/ 145313 w 284607"/>
                <a:gd name="connsiteY13" fmla="*/ -107 h 292703"/>
                <a:gd name="connsiteX14" fmla="*/ 237801 w 284607"/>
                <a:gd name="connsiteY14" fmla="*/ 89524 h 292703"/>
                <a:gd name="connsiteX15" fmla="*/ 237801 w 284607"/>
                <a:gd name="connsiteY15" fmla="*/ 211920 h 292703"/>
                <a:gd name="connsiteX16" fmla="*/ 253041 w 284607"/>
                <a:gd name="connsiteY16" fmla="*/ 227350 h 292703"/>
                <a:gd name="connsiteX17" fmla="*/ 253136 w 284607"/>
                <a:gd name="connsiteY17" fmla="*/ 227350 h 292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607" h="292703">
                  <a:moveTo>
                    <a:pt x="284093" y="227160"/>
                  </a:moveTo>
                  <a:lnTo>
                    <a:pt x="284093" y="292597"/>
                  </a:lnTo>
                  <a:lnTo>
                    <a:pt x="214369" y="292597"/>
                  </a:lnTo>
                  <a:cubicBezTo>
                    <a:pt x="191014" y="292597"/>
                    <a:pt x="172078" y="273661"/>
                    <a:pt x="172078" y="250306"/>
                  </a:cubicBezTo>
                  <a:cubicBezTo>
                    <a:pt x="172078" y="250277"/>
                    <a:pt x="172078" y="250239"/>
                    <a:pt x="172078" y="250210"/>
                  </a:cubicBezTo>
                  <a:lnTo>
                    <a:pt x="172078" y="103144"/>
                  </a:lnTo>
                  <a:cubicBezTo>
                    <a:pt x="172078" y="76093"/>
                    <a:pt x="151314" y="59996"/>
                    <a:pt x="122072" y="59996"/>
                  </a:cubicBezTo>
                  <a:cubicBezTo>
                    <a:pt x="75590" y="59996"/>
                    <a:pt x="64922" y="100858"/>
                    <a:pt x="64922" y="131815"/>
                  </a:cubicBezTo>
                  <a:lnTo>
                    <a:pt x="64922" y="292597"/>
                  </a:lnTo>
                  <a:lnTo>
                    <a:pt x="-515" y="292597"/>
                  </a:lnTo>
                  <a:lnTo>
                    <a:pt x="-515" y="5513"/>
                  </a:lnTo>
                  <a:lnTo>
                    <a:pt x="62636" y="5513"/>
                  </a:lnTo>
                  <a:lnTo>
                    <a:pt x="62636" y="28468"/>
                  </a:lnTo>
                  <a:cubicBezTo>
                    <a:pt x="86296" y="10104"/>
                    <a:pt x="115357" y="65"/>
                    <a:pt x="145313" y="-107"/>
                  </a:cubicBezTo>
                  <a:cubicBezTo>
                    <a:pt x="195224" y="-107"/>
                    <a:pt x="237801" y="26373"/>
                    <a:pt x="237801" y="89524"/>
                  </a:cubicBezTo>
                  <a:lnTo>
                    <a:pt x="237801" y="211920"/>
                  </a:lnTo>
                  <a:cubicBezTo>
                    <a:pt x="237753" y="220388"/>
                    <a:pt x="244573" y="227293"/>
                    <a:pt x="253041" y="227350"/>
                  </a:cubicBezTo>
                  <a:cubicBezTo>
                    <a:pt x="253070" y="227350"/>
                    <a:pt x="253108" y="227350"/>
                    <a:pt x="253136" y="22735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 name="Freeform: Shape 15">
              <a:extLst>
                <a:ext uri="{FF2B5EF4-FFF2-40B4-BE49-F238E27FC236}">
                  <a16:creationId xmlns:a16="http://schemas.microsoft.com/office/drawing/2014/main" id="{81B97BCD-DC2E-A15B-CA21-1DB072C059F2}"/>
                </a:ext>
              </a:extLst>
            </p:cNvPr>
            <p:cNvSpPr/>
            <p:nvPr/>
          </p:nvSpPr>
          <p:spPr>
            <a:xfrm>
              <a:off x="11371896" y="5819988"/>
              <a:ext cx="277463" cy="300350"/>
            </a:xfrm>
            <a:custGeom>
              <a:avLst/>
              <a:gdLst>
                <a:gd name="connsiteX0" fmla="*/ 213322 w 277463"/>
                <a:gd name="connsiteY0" fmla="*/ 191450 h 300350"/>
                <a:gd name="connsiteX1" fmla="*/ 145218 w 277463"/>
                <a:gd name="connsiteY1" fmla="*/ 236885 h 300350"/>
                <a:gd name="connsiteX2" fmla="*/ 69875 w 277463"/>
                <a:gd name="connsiteY2" fmla="*/ 150207 h 300350"/>
                <a:gd name="connsiteX3" fmla="*/ 145218 w 277463"/>
                <a:gd name="connsiteY3" fmla="*/ 63339 h 300350"/>
                <a:gd name="connsiteX4" fmla="*/ 213322 w 277463"/>
                <a:gd name="connsiteY4" fmla="*/ 110202 h 300350"/>
                <a:gd name="connsiteX5" fmla="*/ 220466 w 277463"/>
                <a:gd name="connsiteY5" fmla="*/ 150207 h 300350"/>
                <a:gd name="connsiteX6" fmla="*/ 213322 w 277463"/>
                <a:gd name="connsiteY6" fmla="*/ 191450 h 300350"/>
                <a:gd name="connsiteX7" fmla="*/ 206368 w 277463"/>
                <a:gd name="connsiteY7" fmla="*/ 7618 h 300350"/>
                <a:gd name="connsiteX8" fmla="*/ 206368 w 277463"/>
                <a:gd name="connsiteY8" fmla="*/ 18000 h 300350"/>
                <a:gd name="connsiteX9" fmla="*/ 138360 w 277463"/>
                <a:gd name="connsiteY9" fmla="*/ -97 h 300350"/>
                <a:gd name="connsiteX10" fmla="*/ -515 w 277463"/>
                <a:gd name="connsiteY10" fmla="*/ 152303 h 300350"/>
                <a:gd name="connsiteX11" fmla="*/ 138360 w 277463"/>
                <a:gd name="connsiteY11" fmla="*/ 300226 h 300350"/>
                <a:gd name="connsiteX12" fmla="*/ 206368 w 277463"/>
                <a:gd name="connsiteY12" fmla="*/ 283653 h 300350"/>
                <a:gd name="connsiteX13" fmla="*/ 206368 w 277463"/>
                <a:gd name="connsiteY13" fmla="*/ 291273 h 300350"/>
                <a:gd name="connsiteX14" fmla="*/ 276949 w 277463"/>
                <a:gd name="connsiteY14" fmla="*/ 291273 h 300350"/>
                <a:gd name="connsiteX15" fmla="*/ 276949 w 277463"/>
                <a:gd name="connsiteY15" fmla="*/ 7618 h 300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7463" h="300350">
                  <a:moveTo>
                    <a:pt x="213322" y="191450"/>
                  </a:moveTo>
                  <a:cubicBezTo>
                    <a:pt x="203015" y="219873"/>
                    <a:pt x="175422" y="238275"/>
                    <a:pt x="145218" y="236885"/>
                  </a:cubicBezTo>
                  <a:cubicBezTo>
                    <a:pt x="100546" y="236885"/>
                    <a:pt x="69875" y="205738"/>
                    <a:pt x="69875" y="150207"/>
                  </a:cubicBezTo>
                  <a:cubicBezTo>
                    <a:pt x="69875" y="98010"/>
                    <a:pt x="99593" y="63339"/>
                    <a:pt x="145218" y="63339"/>
                  </a:cubicBezTo>
                  <a:cubicBezTo>
                    <a:pt x="175707" y="62463"/>
                    <a:pt x="203254" y="81418"/>
                    <a:pt x="213322" y="110202"/>
                  </a:cubicBezTo>
                  <a:cubicBezTo>
                    <a:pt x="218274" y="122947"/>
                    <a:pt x="220694" y="136539"/>
                    <a:pt x="220466" y="150207"/>
                  </a:cubicBezTo>
                  <a:cubicBezTo>
                    <a:pt x="220675" y="164276"/>
                    <a:pt x="218256" y="178268"/>
                    <a:pt x="213322" y="191450"/>
                  </a:cubicBezTo>
                  <a:moveTo>
                    <a:pt x="206368" y="7618"/>
                  </a:moveTo>
                  <a:lnTo>
                    <a:pt x="206368" y="18000"/>
                  </a:lnTo>
                  <a:cubicBezTo>
                    <a:pt x="185775" y="5875"/>
                    <a:pt x="162258" y="-383"/>
                    <a:pt x="138360" y="-97"/>
                  </a:cubicBezTo>
                  <a:cubicBezTo>
                    <a:pt x="51492" y="-97"/>
                    <a:pt x="-515" y="74388"/>
                    <a:pt x="-515" y="152303"/>
                  </a:cubicBezTo>
                  <a:cubicBezTo>
                    <a:pt x="-515" y="225074"/>
                    <a:pt x="45681" y="300226"/>
                    <a:pt x="138360" y="300226"/>
                  </a:cubicBezTo>
                  <a:cubicBezTo>
                    <a:pt x="162077" y="300607"/>
                    <a:pt x="185490" y="294902"/>
                    <a:pt x="206368" y="283653"/>
                  </a:cubicBezTo>
                  <a:lnTo>
                    <a:pt x="206368" y="291273"/>
                  </a:lnTo>
                  <a:lnTo>
                    <a:pt x="276949" y="291273"/>
                  </a:lnTo>
                  <a:lnTo>
                    <a:pt x="276949" y="7618"/>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 name="Freeform: Shape 17">
              <a:extLst>
                <a:ext uri="{FF2B5EF4-FFF2-40B4-BE49-F238E27FC236}">
                  <a16:creationId xmlns:a16="http://schemas.microsoft.com/office/drawing/2014/main" id="{C8981F59-42CF-28D9-A6F5-0C554D686D52}"/>
                </a:ext>
              </a:extLst>
            </p:cNvPr>
            <p:cNvSpPr/>
            <p:nvPr/>
          </p:nvSpPr>
          <p:spPr>
            <a:xfrm>
              <a:off x="10833829" y="5713698"/>
              <a:ext cx="521874" cy="400145"/>
            </a:xfrm>
            <a:custGeom>
              <a:avLst/>
              <a:gdLst>
                <a:gd name="connsiteX0" fmla="*/ 520884 w 521874"/>
                <a:gd name="connsiteY0" fmla="*/ 196775 h 400145"/>
                <a:gd name="connsiteX1" fmla="*/ 520884 w 521874"/>
                <a:gd name="connsiteY1" fmla="*/ 400039 h 400145"/>
                <a:gd name="connsiteX2" fmla="*/ 455352 w 521874"/>
                <a:gd name="connsiteY2" fmla="*/ 400039 h 400145"/>
                <a:gd name="connsiteX3" fmla="*/ 455352 w 521874"/>
                <a:gd name="connsiteY3" fmla="*/ 210586 h 400145"/>
                <a:gd name="connsiteX4" fmla="*/ 407727 w 521874"/>
                <a:gd name="connsiteY4" fmla="*/ 167438 h 400145"/>
                <a:gd name="connsiteX5" fmla="*/ 352482 w 521874"/>
                <a:gd name="connsiteY5" fmla="*/ 244972 h 400145"/>
                <a:gd name="connsiteX6" fmla="*/ 352482 w 521874"/>
                <a:gd name="connsiteY6" fmla="*/ 400039 h 400145"/>
                <a:gd name="connsiteX7" fmla="*/ 287045 w 521874"/>
                <a:gd name="connsiteY7" fmla="*/ 400039 h 400145"/>
                <a:gd name="connsiteX8" fmla="*/ 287045 w 521874"/>
                <a:gd name="connsiteY8" fmla="*/ 210586 h 400145"/>
                <a:gd name="connsiteX9" fmla="*/ 239420 w 521874"/>
                <a:gd name="connsiteY9" fmla="*/ 167438 h 400145"/>
                <a:gd name="connsiteX10" fmla="*/ 184270 w 521874"/>
                <a:gd name="connsiteY10" fmla="*/ 244972 h 400145"/>
                <a:gd name="connsiteX11" fmla="*/ 184270 w 521874"/>
                <a:gd name="connsiteY11" fmla="*/ 400039 h 400145"/>
                <a:gd name="connsiteX12" fmla="*/ 44634 w 521874"/>
                <a:gd name="connsiteY12" fmla="*/ 400039 h 400145"/>
                <a:gd name="connsiteX13" fmla="*/ -515 w 521874"/>
                <a:gd name="connsiteY13" fmla="*/ 360986 h 400145"/>
                <a:gd name="connsiteX14" fmla="*/ -515 w 521874"/>
                <a:gd name="connsiteY14" fmla="*/ -107 h 400145"/>
                <a:gd name="connsiteX15" fmla="*/ 65494 w 521874"/>
                <a:gd name="connsiteY15" fmla="*/ -107 h 400145"/>
                <a:gd name="connsiteX16" fmla="*/ 65494 w 521874"/>
                <a:gd name="connsiteY16" fmla="*/ 319933 h 400145"/>
                <a:gd name="connsiteX17" fmla="*/ 78257 w 521874"/>
                <a:gd name="connsiteY17" fmla="*/ 333840 h 400145"/>
                <a:gd name="connsiteX18" fmla="*/ 79972 w 521874"/>
                <a:gd name="connsiteY18" fmla="*/ 333840 h 400145"/>
                <a:gd name="connsiteX19" fmla="*/ 119405 w 521874"/>
                <a:gd name="connsiteY19" fmla="*/ 333840 h 400145"/>
                <a:gd name="connsiteX20" fmla="*/ 119405 w 521874"/>
                <a:gd name="connsiteY20" fmla="*/ 112860 h 400145"/>
                <a:gd name="connsiteX21" fmla="*/ 182556 w 521874"/>
                <a:gd name="connsiteY21" fmla="*/ 112860 h 400145"/>
                <a:gd name="connsiteX22" fmla="*/ 182556 w 521874"/>
                <a:gd name="connsiteY22" fmla="*/ 135910 h 400145"/>
                <a:gd name="connsiteX23" fmla="*/ 262947 w 521874"/>
                <a:gd name="connsiteY23" fmla="*/ 107335 h 400145"/>
                <a:gd name="connsiteX24" fmla="*/ 340480 w 521874"/>
                <a:gd name="connsiteY24" fmla="*/ 145435 h 400145"/>
                <a:gd name="connsiteX25" fmla="*/ 431159 w 521874"/>
                <a:gd name="connsiteY25" fmla="*/ 107335 h 400145"/>
                <a:gd name="connsiteX26" fmla="*/ 521360 w 521874"/>
                <a:gd name="connsiteY26" fmla="*/ 196966 h 400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21874" h="400145">
                  <a:moveTo>
                    <a:pt x="520884" y="196775"/>
                  </a:moveTo>
                  <a:lnTo>
                    <a:pt x="520884" y="400039"/>
                  </a:lnTo>
                  <a:lnTo>
                    <a:pt x="455352" y="400039"/>
                  </a:lnTo>
                  <a:lnTo>
                    <a:pt x="455352" y="210586"/>
                  </a:lnTo>
                  <a:cubicBezTo>
                    <a:pt x="455352" y="183535"/>
                    <a:pt x="436302" y="167438"/>
                    <a:pt x="407727" y="167438"/>
                  </a:cubicBezTo>
                  <a:cubicBezTo>
                    <a:pt x="361149" y="167438"/>
                    <a:pt x="352482" y="213920"/>
                    <a:pt x="352482" y="244972"/>
                  </a:cubicBezTo>
                  <a:lnTo>
                    <a:pt x="352482" y="400039"/>
                  </a:lnTo>
                  <a:lnTo>
                    <a:pt x="287045" y="400039"/>
                  </a:lnTo>
                  <a:lnTo>
                    <a:pt x="287045" y="210586"/>
                  </a:lnTo>
                  <a:cubicBezTo>
                    <a:pt x="287045" y="183535"/>
                    <a:pt x="267519" y="167438"/>
                    <a:pt x="239420" y="167438"/>
                  </a:cubicBezTo>
                  <a:cubicBezTo>
                    <a:pt x="192938" y="167438"/>
                    <a:pt x="184270" y="213920"/>
                    <a:pt x="184270" y="244972"/>
                  </a:cubicBezTo>
                  <a:lnTo>
                    <a:pt x="184270" y="400039"/>
                  </a:lnTo>
                  <a:lnTo>
                    <a:pt x="44634" y="400039"/>
                  </a:lnTo>
                  <a:cubicBezTo>
                    <a:pt x="21945" y="400124"/>
                    <a:pt x="2676" y="383456"/>
                    <a:pt x="-515" y="360986"/>
                  </a:cubicBezTo>
                  <a:lnTo>
                    <a:pt x="-515" y="-107"/>
                  </a:lnTo>
                  <a:lnTo>
                    <a:pt x="65494" y="-107"/>
                  </a:lnTo>
                  <a:lnTo>
                    <a:pt x="65494" y="319933"/>
                  </a:lnTo>
                  <a:cubicBezTo>
                    <a:pt x="65684" y="327106"/>
                    <a:pt x="71132" y="333030"/>
                    <a:pt x="78257" y="333840"/>
                  </a:cubicBezTo>
                  <a:lnTo>
                    <a:pt x="79972" y="333840"/>
                  </a:lnTo>
                  <a:lnTo>
                    <a:pt x="119405" y="333840"/>
                  </a:lnTo>
                  <a:lnTo>
                    <a:pt x="119405" y="112860"/>
                  </a:lnTo>
                  <a:lnTo>
                    <a:pt x="182556" y="112860"/>
                  </a:lnTo>
                  <a:lnTo>
                    <a:pt x="182556" y="135910"/>
                  </a:lnTo>
                  <a:cubicBezTo>
                    <a:pt x="204892" y="116756"/>
                    <a:pt x="233533" y="106573"/>
                    <a:pt x="262947" y="107335"/>
                  </a:cubicBezTo>
                  <a:cubicBezTo>
                    <a:pt x="296284" y="107335"/>
                    <a:pt x="324955" y="118861"/>
                    <a:pt x="340480" y="145435"/>
                  </a:cubicBezTo>
                  <a:cubicBezTo>
                    <a:pt x="364084" y="120661"/>
                    <a:pt x="396944" y="106859"/>
                    <a:pt x="431159" y="107335"/>
                  </a:cubicBezTo>
                  <a:cubicBezTo>
                    <a:pt x="481069" y="107335"/>
                    <a:pt x="521360" y="133815"/>
                    <a:pt x="521360" y="196966"/>
                  </a:cubicBezTo>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 name="Freeform: Shape 18">
              <a:extLst>
                <a:ext uri="{FF2B5EF4-FFF2-40B4-BE49-F238E27FC236}">
                  <a16:creationId xmlns:a16="http://schemas.microsoft.com/office/drawing/2014/main" id="{CF8C45BE-DBAF-DB70-B1D8-1EBD0F0A3274}"/>
                </a:ext>
              </a:extLst>
            </p:cNvPr>
            <p:cNvSpPr/>
            <p:nvPr/>
          </p:nvSpPr>
          <p:spPr>
            <a:xfrm>
              <a:off x="10208131" y="5723223"/>
              <a:ext cx="326231" cy="390525"/>
            </a:xfrm>
            <a:custGeom>
              <a:avLst/>
              <a:gdLst>
                <a:gd name="connsiteX0" fmla="*/ 325717 w 326231"/>
                <a:gd name="connsiteY0" fmla="*/ 324982 h 390525"/>
                <a:gd name="connsiteX1" fmla="*/ 325717 w 326231"/>
                <a:gd name="connsiteY1" fmla="*/ 390418 h 390525"/>
                <a:gd name="connsiteX2" fmla="*/ 265423 w 326231"/>
                <a:gd name="connsiteY2" fmla="*/ 390418 h 390525"/>
                <a:gd name="connsiteX3" fmla="*/ 220275 w 326231"/>
                <a:gd name="connsiteY3" fmla="*/ 351366 h 390525"/>
                <a:gd name="connsiteX4" fmla="*/ 220275 w 326231"/>
                <a:gd name="connsiteY4" fmla="*/ 230113 h 390525"/>
                <a:gd name="connsiteX5" fmla="*/ 67875 w 326231"/>
                <a:gd name="connsiteY5" fmla="*/ 230113 h 390525"/>
                <a:gd name="connsiteX6" fmla="*/ 67875 w 326231"/>
                <a:gd name="connsiteY6" fmla="*/ 390418 h 390525"/>
                <a:gd name="connsiteX7" fmla="*/ -515 w 326231"/>
                <a:gd name="connsiteY7" fmla="*/ 390418 h 390525"/>
                <a:gd name="connsiteX8" fmla="*/ -515 w 326231"/>
                <a:gd name="connsiteY8" fmla="*/ -107 h 390525"/>
                <a:gd name="connsiteX9" fmla="*/ 67875 w 326231"/>
                <a:gd name="connsiteY9" fmla="*/ -107 h 390525"/>
                <a:gd name="connsiteX10" fmla="*/ 67875 w 326231"/>
                <a:gd name="connsiteY10" fmla="*/ 161818 h 390525"/>
                <a:gd name="connsiteX11" fmla="*/ 220275 w 326231"/>
                <a:gd name="connsiteY11" fmla="*/ 161818 h 390525"/>
                <a:gd name="connsiteX12" fmla="*/ 220275 w 326231"/>
                <a:gd name="connsiteY12" fmla="*/ -107 h 390525"/>
                <a:gd name="connsiteX13" fmla="*/ 288569 w 326231"/>
                <a:gd name="connsiteY13" fmla="*/ -107 h 390525"/>
                <a:gd name="connsiteX14" fmla="*/ 288569 w 326231"/>
                <a:gd name="connsiteY14" fmla="*/ 310313 h 390525"/>
                <a:gd name="connsiteX15" fmla="*/ 303905 w 326231"/>
                <a:gd name="connsiteY15" fmla="*/ 324886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6231" h="390525">
                  <a:moveTo>
                    <a:pt x="325717" y="324982"/>
                  </a:moveTo>
                  <a:lnTo>
                    <a:pt x="325717" y="390418"/>
                  </a:lnTo>
                  <a:lnTo>
                    <a:pt x="265423" y="390418"/>
                  </a:lnTo>
                  <a:cubicBezTo>
                    <a:pt x="242735" y="390504"/>
                    <a:pt x="223466" y="373835"/>
                    <a:pt x="220275" y="351366"/>
                  </a:cubicBezTo>
                  <a:lnTo>
                    <a:pt x="220275" y="230113"/>
                  </a:lnTo>
                  <a:lnTo>
                    <a:pt x="67875" y="230113"/>
                  </a:lnTo>
                  <a:lnTo>
                    <a:pt x="67875" y="390418"/>
                  </a:lnTo>
                  <a:lnTo>
                    <a:pt x="-515" y="390418"/>
                  </a:lnTo>
                  <a:lnTo>
                    <a:pt x="-515" y="-107"/>
                  </a:lnTo>
                  <a:lnTo>
                    <a:pt x="67875" y="-107"/>
                  </a:lnTo>
                  <a:lnTo>
                    <a:pt x="67875" y="161818"/>
                  </a:lnTo>
                  <a:lnTo>
                    <a:pt x="220275" y="161818"/>
                  </a:lnTo>
                  <a:lnTo>
                    <a:pt x="220275" y="-107"/>
                  </a:lnTo>
                  <a:lnTo>
                    <a:pt x="288569" y="-107"/>
                  </a:lnTo>
                  <a:lnTo>
                    <a:pt x="288569" y="310313"/>
                  </a:lnTo>
                  <a:cubicBezTo>
                    <a:pt x="288979" y="318486"/>
                    <a:pt x="295723" y="324896"/>
                    <a:pt x="303905" y="324886"/>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59" name="CaixaDeTexto 7">
            <a:extLst>
              <a:ext uri="{FF2B5EF4-FFF2-40B4-BE49-F238E27FC236}">
                <a16:creationId xmlns:a16="http://schemas.microsoft.com/office/drawing/2014/main" id="{A0ED3551-D68A-8A57-D615-8A948D680ABA}"/>
              </a:ext>
            </a:extLst>
          </p:cNvPr>
          <p:cNvSpPr txBox="1"/>
          <p:nvPr/>
        </p:nvSpPr>
        <p:spPr>
          <a:xfrm>
            <a:off x="2285092" y="5040437"/>
            <a:ext cx="2636158" cy="510909"/>
          </a:xfrm>
          <a:prstGeom prst="rect">
            <a:avLst/>
          </a:prstGeom>
          <a:noFill/>
        </p:spPr>
        <p:txBody>
          <a:bodyPr wrap="square" rtlCol="0">
            <a:spAutoFit/>
          </a:bodyPr>
          <a:lstStyle/>
          <a:p>
            <a:pPr marL="0" marR="0" lvl="0" indent="0" algn="l" defTabSz="914400" rtl="0" eaLnBrk="1" fontAlgn="auto" latinLnBrk="0" hangingPunct="1">
              <a:lnSpc>
                <a:spcPct val="85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Arial" panose="020B0604020202020204" pitchFamily="34" charset="0"/>
                <a:ea typeface="Inter" panose="020B0502030000000004" pitchFamily="34" charset="0"/>
                <a:cs typeface="Arial" panose="020B0604020202020204" pitchFamily="34" charset="0"/>
              </a:rPr>
              <a:t>AVAILABLE</a:t>
            </a:r>
            <a:r>
              <a:rPr kumimoji="0" lang="en-US" sz="3200" b="0" i="0" u="none" strike="noStrike" kern="1200" cap="none" spc="0" normalizeH="0" baseline="0" noProof="0" dirty="0">
                <a:ln>
                  <a:noFill/>
                </a:ln>
                <a:solidFill>
                  <a:prstClr val="white"/>
                </a:solidFill>
                <a:effectLst/>
                <a:uLnTx/>
                <a:uFillTx/>
                <a:latin typeface="Arial" panose="020B0604020202020204" pitchFamily="34" charset="0"/>
                <a:ea typeface="Inter" panose="020B0502030000000004" pitchFamily="34" charset="0"/>
                <a:cs typeface="Arial" panose="020B0604020202020204" pitchFamily="34" charset="0"/>
              </a:rPr>
              <a:t>, </a:t>
            </a:r>
          </a:p>
        </p:txBody>
      </p:sp>
      <p:pic>
        <p:nvPicPr>
          <p:cNvPr id="16" name="Graphic 15">
            <a:extLst>
              <a:ext uri="{FF2B5EF4-FFF2-40B4-BE49-F238E27FC236}">
                <a16:creationId xmlns:a16="http://schemas.microsoft.com/office/drawing/2014/main" id="{4F152FF1-BBD1-6837-070D-1AF19DB9D50C}"/>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2092698" y="2430558"/>
            <a:ext cx="956663" cy="461838"/>
          </a:xfrm>
          <a:prstGeom prst="rect">
            <a:avLst/>
          </a:prstGeom>
        </p:spPr>
      </p:pic>
      <p:pic>
        <p:nvPicPr>
          <p:cNvPr id="19" name="Graphic 18">
            <a:extLst>
              <a:ext uri="{FF2B5EF4-FFF2-40B4-BE49-F238E27FC236}">
                <a16:creationId xmlns:a16="http://schemas.microsoft.com/office/drawing/2014/main" id="{5297BC1E-82A9-E7B4-D710-3A4E7BE1F6BC}"/>
              </a:ext>
            </a:extLst>
          </p:cNvPr>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7309223" y="4321568"/>
            <a:ext cx="516291" cy="862663"/>
          </a:xfrm>
          <a:prstGeom prst="rect">
            <a:avLst/>
          </a:prstGeom>
        </p:spPr>
      </p:pic>
      <p:pic>
        <p:nvPicPr>
          <p:cNvPr id="20" name="Graphic 19">
            <a:extLst>
              <a:ext uri="{FF2B5EF4-FFF2-40B4-BE49-F238E27FC236}">
                <a16:creationId xmlns:a16="http://schemas.microsoft.com/office/drawing/2014/main" id="{B084FACF-081F-2010-93D8-18A408138FC2}"/>
              </a:ext>
            </a:extLst>
          </p:cNvPr>
          <p:cNvPicPr>
            <a:picLocks noChangeAspect="1"/>
          </p:cNvPicPr>
          <p:nvPr/>
        </p:nvPicPr>
        <p:blipFill>
          <a:blip r:embed="rId12">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7883298" y="1426755"/>
            <a:ext cx="1307434" cy="738315"/>
          </a:xfrm>
          <a:prstGeom prst="rect">
            <a:avLst/>
          </a:prstGeom>
        </p:spPr>
      </p:pic>
      <p:pic>
        <p:nvPicPr>
          <p:cNvPr id="23" name="Graphic 22">
            <a:extLst>
              <a:ext uri="{FF2B5EF4-FFF2-40B4-BE49-F238E27FC236}">
                <a16:creationId xmlns:a16="http://schemas.microsoft.com/office/drawing/2014/main" id="{79D54F89-F50D-D084-A8AF-6BA55F0084FD}"/>
              </a:ext>
            </a:extLst>
          </p:cNvPr>
          <p:cNvPicPr>
            <a:picLocks noChangeAspect="1"/>
          </p:cNvPicPr>
          <p:nvPr/>
        </p:nvPicPr>
        <p:blipFill>
          <a:blip r:embed="rId14">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3287372" y="383658"/>
            <a:ext cx="1754225" cy="310875"/>
          </a:xfrm>
          <a:prstGeom prst="rect">
            <a:avLst/>
          </a:prstGeom>
        </p:spPr>
      </p:pic>
    </p:spTree>
    <p:extLst>
      <p:ext uri="{BB962C8B-B14F-4D97-AF65-F5344CB8AC3E}">
        <p14:creationId xmlns:p14="http://schemas.microsoft.com/office/powerpoint/2010/main" val="2043957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9"/>
                                        </p:tgtEl>
                                        <p:attrNameLst>
                                          <p:attrName>style.visibility</p:attrName>
                                        </p:attrNameLst>
                                      </p:cBhvr>
                                      <p:to>
                                        <p:strVal val="visible"/>
                                      </p:to>
                                    </p:set>
                                    <p:animEffect transition="in" filter="fade">
                                      <p:cBhvr>
                                        <p:cTn id="10" dur="750"/>
                                        <p:tgtEl>
                                          <p:spTgt spid="59"/>
                                        </p:tgtEl>
                                      </p:cBhvr>
                                    </p:animEffect>
                                  </p:childTnLst>
                                </p:cTn>
                              </p:par>
                              <p:par>
                                <p:cTn id="11" presetID="63" presetClass="path" presetSubtype="0" decel="100000" fill="hold" grpId="1" nodeType="withEffect">
                                  <p:stCondLst>
                                    <p:cond delay="0"/>
                                  </p:stCondLst>
                                  <p:childTnLst>
                                    <p:animMotion origin="layout" path="M -2.70833E-6 -2.22222E-6 L 0.08269 -2.22222E-6 " pathEditMode="relative" rAng="0" ptsTypes="AA">
                                      <p:cBhvr>
                                        <p:cTn id="12" dur="750" spd="-100000" fill="hold"/>
                                        <p:tgtEl>
                                          <p:spTgt spid="59"/>
                                        </p:tgtEl>
                                        <p:attrNameLst>
                                          <p:attrName>ppt_x</p:attrName>
                                          <p:attrName>ppt_y</p:attrName>
                                        </p:attrNameLst>
                                      </p:cBhvr>
                                      <p:rCtr x="4128" y="0"/>
                                    </p:animMotion>
                                  </p:childTnLst>
                                </p:cTn>
                              </p:par>
                              <p:par>
                                <p:cTn id="13" presetID="6" presetClass="entr" presetSubtype="32" fill="hold" nodeType="withEffect">
                                  <p:stCondLst>
                                    <p:cond delay="500"/>
                                  </p:stCondLst>
                                  <p:childTnLst>
                                    <p:set>
                                      <p:cBhvr>
                                        <p:cTn id="14" dur="1" fill="hold">
                                          <p:stCondLst>
                                            <p:cond delay="0"/>
                                          </p:stCondLst>
                                        </p:cTn>
                                        <p:tgtEl>
                                          <p:spTgt spid="50"/>
                                        </p:tgtEl>
                                        <p:attrNameLst>
                                          <p:attrName>style.visibility</p:attrName>
                                        </p:attrNameLst>
                                      </p:cBhvr>
                                      <p:to>
                                        <p:strVal val="visible"/>
                                      </p:to>
                                    </p:set>
                                    <p:animEffect transition="in" filter="circle(out)">
                                      <p:cBhvr>
                                        <p:cTn id="15" dur="500"/>
                                        <p:tgtEl>
                                          <p:spTgt spid="50"/>
                                        </p:tgtEl>
                                      </p:cBhvr>
                                    </p:animEffect>
                                  </p:childTnLst>
                                </p:cTn>
                              </p:par>
                              <p:par>
                                <p:cTn id="16" presetID="10" presetClass="entr" presetSubtype="0" fill="hold" nodeType="withEffect">
                                  <p:stCondLst>
                                    <p:cond delay="50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childTnLst>
                                </p:cTn>
                              </p:par>
                              <p:par>
                                <p:cTn id="19" presetID="35" presetClass="emph" presetSubtype="0" repeatCount="2000" fill="hold" nodeType="withEffect">
                                  <p:stCondLst>
                                    <p:cond delay="1000"/>
                                  </p:stCondLst>
                                  <p:childTnLst>
                                    <p:anim calcmode="discrete" valueType="str">
                                      <p:cBhvr>
                                        <p:cTn id="20" dur="200" fill="hold"/>
                                        <p:tgtEl>
                                          <p:spTgt spid="50"/>
                                        </p:tgtEl>
                                        <p:attrNameLst>
                                          <p:attrName>style.visibility</p:attrName>
                                        </p:attrNameLst>
                                      </p:cBhvr>
                                      <p:tavLst>
                                        <p:tav tm="0">
                                          <p:val>
                                            <p:strVal val="hidden"/>
                                          </p:val>
                                        </p:tav>
                                        <p:tav tm="50000">
                                          <p:val>
                                            <p:strVal val="visible"/>
                                          </p:val>
                                        </p:tav>
                                      </p:tavLst>
                                    </p:anim>
                                  </p:childTnLst>
                                </p:cTn>
                              </p:par>
                              <p:par>
                                <p:cTn id="21" presetID="6" presetClass="entr" presetSubtype="32" fill="hold" nodeType="withEffect">
                                  <p:stCondLst>
                                    <p:cond delay="750"/>
                                  </p:stCondLst>
                                  <p:childTnLst>
                                    <p:set>
                                      <p:cBhvr>
                                        <p:cTn id="22" dur="1" fill="hold">
                                          <p:stCondLst>
                                            <p:cond delay="0"/>
                                          </p:stCondLst>
                                        </p:cTn>
                                        <p:tgtEl>
                                          <p:spTgt spid="48"/>
                                        </p:tgtEl>
                                        <p:attrNameLst>
                                          <p:attrName>style.visibility</p:attrName>
                                        </p:attrNameLst>
                                      </p:cBhvr>
                                      <p:to>
                                        <p:strVal val="visible"/>
                                      </p:to>
                                    </p:set>
                                    <p:animEffect transition="in" filter="circle(out)">
                                      <p:cBhvr>
                                        <p:cTn id="23" dur="500"/>
                                        <p:tgtEl>
                                          <p:spTgt spid="48"/>
                                        </p:tgtEl>
                                      </p:cBhvr>
                                    </p:animEffect>
                                  </p:childTnLst>
                                </p:cTn>
                              </p:par>
                              <p:par>
                                <p:cTn id="24" presetID="10" presetClass="entr" presetSubtype="0" fill="hold" nodeType="withEffect">
                                  <p:stCondLst>
                                    <p:cond delay="75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childTnLst>
                                </p:cTn>
                              </p:par>
                              <p:par>
                                <p:cTn id="27" presetID="35" presetClass="emph" presetSubtype="0" repeatCount="2000" fill="hold" nodeType="withEffect">
                                  <p:stCondLst>
                                    <p:cond delay="1250"/>
                                  </p:stCondLst>
                                  <p:childTnLst>
                                    <p:anim calcmode="discrete" valueType="str">
                                      <p:cBhvr>
                                        <p:cTn id="28" dur="200" fill="hold"/>
                                        <p:tgtEl>
                                          <p:spTgt spid="48"/>
                                        </p:tgtEl>
                                        <p:attrNameLst>
                                          <p:attrName>style.visibility</p:attrName>
                                        </p:attrNameLst>
                                      </p:cBhvr>
                                      <p:tavLst>
                                        <p:tav tm="0">
                                          <p:val>
                                            <p:strVal val="hidden"/>
                                          </p:val>
                                        </p:tav>
                                        <p:tav tm="50000">
                                          <p:val>
                                            <p:strVal val="visible"/>
                                          </p:val>
                                        </p:tav>
                                      </p:tavLst>
                                    </p:anim>
                                  </p:childTnLst>
                                </p:cTn>
                              </p:par>
                              <p:par>
                                <p:cTn id="29" presetID="6" presetClass="entr" presetSubtype="32" fill="hold" nodeType="withEffect">
                                  <p:stCondLst>
                                    <p:cond delay="1000"/>
                                  </p:stCondLst>
                                  <p:childTnLst>
                                    <p:set>
                                      <p:cBhvr>
                                        <p:cTn id="30" dur="1" fill="hold">
                                          <p:stCondLst>
                                            <p:cond delay="0"/>
                                          </p:stCondLst>
                                        </p:cTn>
                                        <p:tgtEl>
                                          <p:spTgt spid="46"/>
                                        </p:tgtEl>
                                        <p:attrNameLst>
                                          <p:attrName>style.visibility</p:attrName>
                                        </p:attrNameLst>
                                      </p:cBhvr>
                                      <p:to>
                                        <p:strVal val="visible"/>
                                      </p:to>
                                    </p:set>
                                    <p:animEffect transition="in" filter="circle(out)">
                                      <p:cBhvr>
                                        <p:cTn id="31" dur="500"/>
                                        <p:tgtEl>
                                          <p:spTgt spid="46"/>
                                        </p:tgtEl>
                                      </p:cBhvr>
                                    </p:animEffect>
                                  </p:childTnLst>
                                </p:cTn>
                              </p:par>
                              <p:par>
                                <p:cTn id="32" presetID="10" presetClass="entr" presetSubtype="0" fill="hold" nodeType="withEffect">
                                  <p:stCondLst>
                                    <p:cond delay="100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1000"/>
                                        <p:tgtEl>
                                          <p:spTgt spid="6"/>
                                        </p:tgtEl>
                                      </p:cBhvr>
                                    </p:animEffect>
                                  </p:childTnLst>
                                </p:cTn>
                              </p:par>
                              <p:par>
                                <p:cTn id="35" presetID="35" presetClass="emph" presetSubtype="0" repeatCount="2000" fill="hold" nodeType="withEffect">
                                  <p:stCondLst>
                                    <p:cond delay="1500"/>
                                  </p:stCondLst>
                                  <p:childTnLst>
                                    <p:anim calcmode="discrete" valueType="str">
                                      <p:cBhvr>
                                        <p:cTn id="36" dur="200" fill="hold"/>
                                        <p:tgtEl>
                                          <p:spTgt spid="46"/>
                                        </p:tgtEl>
                                        <p:attrNameLst>
                                          <p:attrName>style.visibility</p:attrName>
                                        </p:attrNameLst>
                                      </p:cBhvr>
                                      <p:tavLst>
                                        <p:tav tm="0">
                                          <p:val>
                                            <p:strVal val="hidden"/>
                                          </p:val>
                                        </p:tav>
                                        <p:tav tm="50000">
                                          <p:val>
                                            <p:strVal val="visible"/>
                                          </p:val>
                                        </p:tav>
                                      </p:tavLst>
                                    </p:anim>
                                  </p:childTnLst>
                                </p:cTn>
                              </p:par>
                              <p:par>
                                <p:cTn id="37" presetID="6" presetClass="entr" presetSubtype="32" fill="hold" nodeType="withEffect">
                                  <p:stCondLst>
                                    <p:cond delay="1250"/>
                                  </p:stCondLst>
                                  <p:childTnLst>
                                    <p:set>
                                      <p:cBhvr>
                                        <p:cTn id="38" dur="1" fill="hold">
                                          <p:stCondLst>
                                            <p:cond delay="0"/>
                                          </p:stCondLst>
                                        </p:cTn>
                                        <p:tgtEl>
                                          <p:spTgt spid="49"/>
                                        </p:tgtEl>
                                        <p:attrNameLst>
                                          <p:attrName>style.visibility</p:attrName>
                                        </p:attrNameLst>
                                      </p:cBhvr>
                                      <p:to>
                                        <p:strVal val="visible"/>
                                      </p:to>
                                    </p:set>
                                    <p:animEffect transition="in" filter="circle(out)">
                                      <p:cBhvr>
                                        <p:cTn id="39" dur="500"/>
                                        <p:tgtEl>
                                          <p:spTgt spid="49"/>
                                        </p:tgtEl>
                                      </p:cBhvr>
                                    </p:animEffect>
                                  </p:childTnLst>
                                </p:cTn>
                              </p:par>
                              <p:par>
                                <p:cTn id="40" presetID="10" presetClass="entr" presetSubtype="0" fill="hold" nodeType="withEffect">
                                  <p:stCondLst>
                                    <p:cond delay="125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childTnLst>
                                </p:cTn>
                              </p:par>
                              <p:par>
                                <p:cTn id="43" presetID="35" presetClass="emph" presetSubtype="0" repeatCount="2000" fill="hold" nodeType="withEffect">
                                  <p:stCondLst>
                                    <p:cond delay="1750"/>
                                  </p:stCondLst>
                                  <p:childTnLst>
                                    <p:anim calcmode="discrete" valueType="str">
                                      <p:cBhvr>
                                        <p:cTn id="44" dur="200" fill="hold"/>
                                        <p:tgtEl>
                                          <p:spTgt spid="49"/>
                                        </p:tgtEl>
                                        <p:attrNameLst>
                                          <p:attrName>style.visibility</p:attrName>
                                        </p:attrNameLst>
                                      </p:cBhvr>
                                      <p:tavLst>
                                        <p:tav tm="0">
                                          <p:val>
                                            <p:strVal val="hidden"/>
                                          </p:val>
                                        </p:tav>
                                        <p:tav tm="50000">
                                          <p:val>
                                            <p:strVal val="visible"/>
                                          </p:val>
                                        </p:tav>
                                      </p:tavLst>
                                    </p:anim>
                                  </p:childTnLst>
                                </p:cTn>
                              </p:par>
                              <p:par>
                                <p:cTn id="45" presetID="6" presetClass="entr" presetSubtype="32" fill="hold" nodeType="withEffect">
                                  <p:stCondLst>
                                    <p:cond delay="1500"/>
                                  </p:stCondLst>
                                  <p:childTnLst>
                                    <p:set>
                                      <p:cBhvr>
                                        <p:cTn id="46" dur="1" fill="hold">
                                          <p:stCondLst>
                                            <p:cond delay="0"/>
                                          </p:stCondLst>
                                        </p:cTn>
                                        <p:tgtEl>
                                          <p:spTgt spid="47"/>
                                        </p:tgtEl>
                                        <p:attrNameLst>
                                          <p:attrName>style.visibility</p:attrName>
                                        </p:attrNameLst>
                                      </p:cBhvr>
                                      <p:to>
                                        <p:strVal val="visible"/>
                                      </p:to>
                                    </p:set>
                                    <p:animEffect transition="in" filter="circle(out)">
                                      <p:cBhvr>
                                        <p:cTn id="47" dur="500"/>
                                        <p:tgtEl>
                                          <p:spTgt spid="47"/>
                                        </p:tgtEl>
                                      </p:cBhvr>
                                    </p:animEffect>
                                  </p:childTnLst>
                                </p:cTn>
                              </p:par>
                              <p:par>
                                <p:cTn id="48" presetID="10" presetClass="entr" presetSubtype="0" fill="hold" nodeType="withEffect">
                                  <p:stCondLst>
                                    <p:cond delay="150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1000"/>
                                        <p:tgtEl>
                                          <p:spTgt spid="9"/>
                                        </p:tgtEl>
                                      </p:cBhvr>
                                    </p:animEffect>
                                  </p:childTnLst>
                                </p:cTn>
                              </p:par>
                              <p:par>
                                <p:cTn id="51" presetID="35" presetClass="emph" presetSubtype="0" repeatCount="2000" fill="hold" nodeType="withEffect">
                                  <p:stCondLst>
                                    <p:cond delay="2000"/>
                                  </p:stCondLst>
                                  <p:childTnLst>
                                    <p:anim calcmode="discrete" valueType="str">
                                      <p:cBhvr>
                                        <p:cTn id="52" dur="200" fill="hold"/>
                                        <p:tgtEl>
                                          <p:spTgt spid="47"/>
                                        </p:tgtEl>
                                        <p:attrNameLst>
                                          <p:attrName>style.visibility</p:attrName>
                                        </p:attrNameLst>
                                      </p:cBhvr>
                                      <p:tavLst>
                                        <p:tav tm="0">
                                          <p:val>
                                            <p:strVal val="hidden"/>
                                          </p:val>
                                        </p:tav>
                                        <p:tav tm="50000">
                                          <p:val>
                                            <p:strVal val="visible"/>
                                          </p:val>
                                        </p:tav>
                                      </p:tavLst>
                                    </p:anim>
                                  </p:childTnLst>
                                </p:cTn>
                              </p:par>
                            </p:childTnLst>
                          </p:cTn>
                        </p:par>
                        <p:par>
                          <p:cTn id="53" fill="hold">
                            <p:stCondLst>
                              <p:cond delay="2500"/>
                            </p:stCondLst>
                            <p:childTnLst>
                              <p:par>
                                <p:cTn id="54" presetID="10" presetClass="exit" presetSubtype="0" fill="hold" nodeType="afterEffect">
                                  <p:stCondLst>
                                    <p:cond delay="0"/>
                                  </p:stCondLst>
                                  <p:childTnLst>
                                    <p:animEffect transition="out" filter="fade">
                                      <p:cBhvr>
                                        <p:cTn id="55" dur="1000"/>
                                        <p:tgtEl>
                                          <p:spTgt spid="50"/>
                                        </p:tgtEl>
                                      </p:cBhvr>
                                    </p:animEffect>
                                    <p:set>
                                      <p:cBhvr>
                                        <p:cTn id="56" dur="1" fill="hold">
                                          <p:stCondLst>
                                            <p:cond delay="999"/>
                                          </p:stCondLst>
                                        </p:cTn>
                                        <p:tgtEl>
                                          <p:spTgt spid="50"/>
                                        </p:tgtEl>
                                        <p:attrNameLst>
                                          <p:attrName>style.visibility</p:attrName>
                                        </p:attrNameLst>
                                      </p:cBhvr>
                                      <p:to>
                                        <p:strVal val="hidden"/>
                                      </p:to>
                                    </p:set>
                                  </p:childTnLst>
                                </p:cTn>
                              </p:par>
                              <p:par>
                                <p:cTn id="57" presetID="10" presetClass="exit" presetSubtype="0" fill="hold" nodeType="withEffect">
                                  <p:stCondLst>
                                    <p:cond delay="0"/>
                                  </p:stCondLst>
                                  <p:childTnLst>
                                    <p:animEffect transition="out" filter="fade">
                                      <p:cBhvr>
                                        <p:cTn id="58" dur="1000"/>
                                        <p:tgtEl>
                                          <p:spTgt spid="48"/>
                                        </p:tgtEl>
                                      </p:cBhvr>
                                    </p:animEffect>
                                    <p:set>
                                      <p:cBhvr>
                                        <p:cTn id="59" dur="1" fill="hold">
                                          <p:stCondLst>
                                            <p:cond delay="999"/>
                                          </p:stCondLst>
                                        </p:cTn>
                                        <p:tgtEl>
                                          <p:spTgt spid="48"/>
                                        </p:tgtEl>
                                        <p:attrNameLst>
                                          <p:attrName>style.visibility</p:attrName>
                                        </p:attrNameLst>
                                      </p:cBhvr>
                                      <p:to>
                                        <p:strVal val="hidden"/>
                                      </p:to>
                                    </p:set>
                                  </p:childTnLst>
                                </p:cTn>
                              </p:par>
                              <p:par>
                                <p:cTn id="60" presetID="10" presetClass="exit" presetSubtype="0" fill="hold" nodeType="withEffect">
                                  <p:stCondLst>
                                    <p:cond delay="0"/>
                                  </p:stCondLst>
                                  <p:childTnLst>
                                    <p:animEffect transition="out" filter="fade">
                                      <p:cBhvr>
                                        <p:cTn id="61" dur="1000"/>
                                        <p:tgtEl>
                                          <p:spTgt spid="46"/>
                                        </p:tgtEl>
                                      </p:cBhvr>
                                    </p:animEffect>
                                    <p:set>
                                      <p:cBhvr>
                                        <p:cTn id="62" dur="1" fill="hold">
                                          <p:stCondLst>
                                            <p:cond delay="999"/>
                                          </p:stCondLst>
                                        </p:cTn>
                                        <p:tgtEl>
                                          <p:spTgt spid="46"/>
                                        </p:tgtEl>
                                        <p:attrNameLst>
                                          <p:attrName>style.visibility</p:attrName>
                                        </p:attrNameLst>
                                      </p:cBhvr>
                                      <p:to>
                                        <p:strVal val="hidden"/>
                                      </p:to>
                                    </p:set>
                                  </p:childTnLst>
                                </p:cTn>
                              </p:par>
                              <p:par>
                                <p:cTn id="63" presetID="10" presetClass="exit" presetSubtype="0" fill="hold" nodeType="withEffect">
                                  <p:stCondLst>
                                    <p:cond delay="0"/>
                                  </p:stCondLst>
                                  <p:childTnLst>
                                    <p:animEffect transition="out" filter="fade">
                                      <p:cBhvr>
                                        <p:cTn id="64" dur="1000"/>
                                        <p:tgtEl>
                                          <p:spTgt spid="49"/>
                                        </p:tgtEl>
                                      </p:cBhvr>
                                    </p:animEffect>
                                    <p:set>
                                      <p:cBhvr>
                                        <p:cTn id="65" dur="1" fill="hold">
                                          <p:stCondLst>
                                            <p:cond delay="999"/>
                                          </p:stCondLst>
                                        </p:cTn>
                                        <p:tgtEl>
                                          <p:spTgt spid="49"/>
                                        </p:tgtEl>
                                        <p:attrNameLst>
                                          <p:attrName>style.visibility</p:attrName>
                                        </p:attrNameLst>
                                      </p:cBhvr>
                                      <p:to>
                                        <p:strVal val="hidden"/>
                                      </p:to>
                                    </p:set>
                                  </p:childTnLst>
                                </p:cTn>
                              </p:par>
                              <p:par>
                                <p:cTn id="66" presetID="10" presetClass="exit" presetSubtype="0" fill="hold" nodeType="withEffect">
                                  <p:stCondLst>
                                    <p:cond delay="0"/>
                                  </p:stCondLst>
                                  <p:childTnLst>
                                    <p:animEffect transition="out" filter="fade">
                                      <p:cBhvr>
                                        <p:cTn id="67" dur="1000"/>
                                        <p:tgtEl>
                                          <p:spTgt spid="47"/>
                                        </p:tgtEl>
                                      </p:cBhvr>
                                    </p:animEffect>
                                    <p:set>
                                      <p:cBhvr>
                                        <p:cTn id="68" dur="1" fill="hold">
                                          <p:stCondLst>
                                            <p:cond delay="999"/>
                                          </p:stCondLst>
                                        </p:cTn>
                                        <p:tgtEl>
                                          <p:spTgt spid="47"/>
                                        </p:tgtEl>
                                        <p:attrNameLst>
                                          <p:attrName>style.visibility</p:attrName>
                                        </p:attrNameLst>
                                      </p:cBhvr>
                                      <p:to>
                                        <p:strVal val="hidden"/>
                                      </p:to>
                                    </p:set>
                                  </p:childTnLst>
                                </p:cTn>
                              </p:par>
                              <p:par>
                                <p:cTn id="69" presetID="10" presetClass="entr" presetSubtype="0" fill="hold" nodeType="withEffect">
                                  <p:stCondLst>
                                    <p:cond delay="0"/>
                                  </p:stCondLst>
                                  <p:childTnLst>
                                    <p:set>
                                      <p:cBhvr>
                                        <p:cTn id="70" dur="1" fill="hold">
                                          <p:stCondLst>
                                            <p:cond delay="0"/>
                                          </p:stCondLst>
                                        </p:cTn>
                                        <p:tgtEl>
                                          <p:spTgt spid="8"/>
                                        </p:tgtEl>
                                        <p:attrNameLst>
                                          <p:attrName>style.visibility</p:attrName>
                                        </p:attrNameLst>
                                      </p:cBhvr>
                                      <p:to>
                                        <p:strVal val="visible"/>
                                      </p:to>
                                    </p:set>
                                    <p:animEffect transition="in" filter="fade">
                                      <p:cBhvr>
                                        <p:cTn id="71" dur="1000"/>
                                        <p:tgtEl>
                                          <p:spTgt spid="8"/>
                                        </p:tgtEl>
                                      </p:cBhvr>
                                    </p:animEffect>
                                  </p:childTnLst>
                                </p:cTn>
                              </p:par>
                              <p:par>
                                <p:cTn id="72" presetID="22" presetClass="entr" presetSubtype="8" repeatCount="2000" fill="hold" nodeType="withEffect">
                                  <p:stCondLst>
                                    <p:cond delay="0"/>
                                  </p:stCondLst>
                                  <p:childTnLst>
                                    <p:set>
                                      <p:cBhvr>
                                        <p:cTn id="73" dur="1" fill="hold">
                                          <p:stCondLst>
                                            <p:cond delay="0"/>
                                          </p:stCondLst>
                                        </p:cTn>
                                        <p:tgtEl>
                                          <p:spTgt spid="23"/>
                                        </p:tgtEl>
                                        <p:attrNameLst>
                                          <p:attrName>style.visibility</p:attrName>
                                        </p:attrNameLst>
                                      </p:cBhvr>
                                      <p:to>
                                        <p:strVal val="visible"/>
                                      </p:to>
                                    </p:set>
                                    <p:animEffect transition="in" filter="wipe(left)">
                                      <p:cBhvr>
                                        <p:cTn id="74" dur="500"/>
                                        <p:tgtEl>
                                          <p:spTgt spid="23"/>
                                        </p:tgtEl>
                                      </p:cBhvr>
                                    </p:animEffect>
                                  </p:childTnLst>
                                </p:cTn>
                              </p:par>
                              <p:par>
                                <p:cTn id="75" presetID="22" presetClass="entr" presetSubtype="8" repeatCount="2000" fill="hold" nodeType="withEffect">
                                  <p:stCondLst>
                                    <p:cond delay="250"/>
                                  </p:stCondLst>
                                  <p:childTnLst>
                                    <p:set>
                                      <p:cBhvr>
                                        <p:cTn id="76" dur="1" fill="hold">
                                          <p:stCondLst>
                                            <p:cond delay="0"/>
                                          </p:stCondLst>
                                        </p:cTn>
                                        <p:tgtEl>
                                          <p:spTgt spid="20"/>
                                        </p:tgtEl>
                                        <p:attrNameLst>
                                          <p:attrName>style.visibility</p:attrName>
                                        </p:attrNameLst>
                                      </p:cBhvr>
                                      <p:to>
                                        <p:strVal val="visible"/>
                                      </p:to>
                                    </p:set>
                                    <p:animEffect transition="in" filter="wipe(left)">
                                      <p:cBhvr>
                                        <p:cTn id="77" dur="500"/>
                                        <p:tgtEl>
                                          <p:spTgt spid="20"/>
                                        </p:tgtEl>
                                      </p:cBhvr>
                                    </p:animEffect>
                                  </p:childTnLst>
                                </p:cTn>
                              </p:par>
                              <p:par>
                                <p:cTn id="78" presetID="22" presetClass="entr" presetSubtype="4" repeatCount="2000" fill="hold" nodeType="withEffect">
                                  <p:stCondLst>
                                    <p:cond delay="500"/>
                                  </p:stCondLst>
                                  <p:childTnLst>
                                    <p:set>
                                      <p:cBhvr>
                                        <p:cTn id="79" dur="1" fill="hold">
                                          <p:stCondLst>
                                            <p:cond delay="0"/>
                                          </p:stCondLst>
                                        </p:cTn>
                                        <p:tgtEl>
                                          <p:spTgt spid="19"/>
                                        </p:tgtEl>
                                        <p:attrNameLst>
                                          <p:attrName>style.visibility</p:attrName>
                                        </p:attrNameLst>
                                      </p:cBhvr>
                                      <p:to>
                                        <p:strVal val="visible"/>
                                      </p:to>
                                    </p:set>
                                    <p:animEffect transition="in" filter="wipe(down)">
                                      <p:cBhvr>
                                        <p:cTn id="80" dur="500"/>
                                        <p:tgtEl>
                                          <p:spTgt spid="19"/>
                                        </p:tgtEl>
                                      </p:cBhvr>
                                    </p:animEffect>
                                  </p:childTnLst>
                                </p:cTn>
                              </p:par>
                              <p:par>
                                <p:cTn id="81" presetID="22" presetClass="entr" presetSubtype="8" repeatCount="2000" fill="hold" nodeType="withEffect">
                                  <p:stCondLst>
                                    <p:cond delay="750"/>
                                  </p:stCondLst>
                                  <p:childTnLst>
                                    <p:set>
                                      <p:cBhvr>
                                        <p:cTn id="82" dur="1" fill="hold">
                                          <p:stCondLst>
                                            <p:cond delay="0"/>
                                          </p:stCondLst>
                                        </p:cTn>
                                        <p:tgtEl>
                                          <p:spTgt spid="16"/>
                                        </p:tgtEl>
                                        <p:attrNameLst>
                                          <p:attrName>style.visibility</p:attrName>
                                        </p:attrNameLst>
                                      </p:cBhvr>
                                      <p:to>
                                        <p:strVal val="visible"/>
                                      </p:to>
                                    </p:set>
                                    <p:animEffect transition="in" filter="wipe(left)">
                                      <p:cBhvr>
                                        <p:cTn id="83" dur="500"/>
                                        <p:tgtEl>
                                          <p:spTgt spid="16"/>
                                        </p:tgtEl>
                                      </p:cBhvr>
                                    </p:animEffect>
                                  </p:childTnLst>
                                </p:cTn>
                              </p:par>
                              <p:par>
                                <p:cTn id="84" presetID="10" presetClass="entr" presetSubtype="0" fill="hold" grpId="0" nodeType="withEffect">
                                  <p:stCondLst>
                                    <p:cond delay="750"/>
                                  </p:stCondLst>
                                  <p:iterate type="lt">
                                    <p:tmPct val="10000"/>
                                  </p:iterate>
                                  <p:childTnLst>
                                    <p:set>
                                      <p:cBhvr>
                                        <p:cTn id="85" dur="1" fill="hold">
                                          <p:stCondLst>
                                            <p:cond delay="0"/>
                                          </p:stCondLst>
                                        </p:cTn>
                                        <p:tgtEl>
                                          <p:spTgt spid="36"/>
                                        </p:tgtEl>
                                        <p:attrNameLst>
                                          <p:attrName>style.visibility</p:attrName>
                                        </p:attrNameLst>
                                      </p:cBhvr>
                                      <p:to>
                                        <p:strVal val="visible"/>
                                      </p:to>
                                    </p:set>
                                    <p:animEffect transition="in" filter="fade">
                                      <p:cBhvr>
                                        <p:cTn id="86" dur="500"/>
                                        <p:tgtEl>
                                          <p:spTgt spid="36"/>
                                        </p:tgtEl>
                                      </p:cBhvr>
                                    </p:animEffect>
                                  </p:childTnLst>
                                </p:cTn>
                              </p:par>
                              <p:par>
                                <p:cTn id="87" presetID="22" presetClass="entr" presetSubtype="2" fill="hold" nodeType="withEffect">
                                  <p:stCondLst>
                                    <p:cond delay="1000"/>
                                  </p:stCondLst>
                                  <p:childTnLst>
                                    <p:set>
                                      <p:cBhvr>
                                        <p:cTn id="88" dur="1" fill="hold">
                                          <p:stCondLst>
                                            <p:cond delay="0"/>
                                          </p:stCondLst>
                                        </p:cTn>
                                        <p:tgtEl>
                                          <p:spTgt spid="39"/>
                                        </p:tgtEl>
                                        <p:attrNameLst>
                                          <p:attrName>style.visibility</p:attrName>
                                        </p:attrNameLst>
                                      </p:cBhvr>
                                      <p:to>
                                        <p:strVal val="visible"/>
                                      </p:to>
                                    </p:set>
                                    <p:animEffect transition="in" filter="wipe(right)">
                                      <p:cBhvr>
                                        <p:cTn id="89"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6" grpId="0"/>
      <p:bldP spid="59" grpId="0"/>
      <p:bldP spid="59"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BD6C6F29-3833-8C4C-424E-27E6D238E71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5367"/>
            <a:ext cx="12198490" cy="6863367"/>
          </a:xfrm>
          <a:prstGeom prst="rect">
            <a:avLst/>
          </a:prstGeom>
        </p:spPr>
      </p:pic>
      <p:pic>
        <p:nvPicPr>
          <p:cNvPr id="11" name="Picture 10">
            <a:extLst>
              <a:ext uri="{FF2B5EF4-FFF2-40B4-BE49-F238E27FC236}">
                <a16:creationId xmlns:a16="http://schemas.microsoft.com/office/drawing/2014/main" id="{C03B15E0-5466-F11C-7781-D6D223C4957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 y="-5367"/>
            <a:ext cx="12198490" cy="6863367"/>
          </a:xfrm>
          <a:prstGeom prst="rect">
            <a:avLst/>
          </a:prstGeom>
        </p:spPr>
      </p:pic>
      <p:pic>
        <p:nvPicPr>
          <p:cNvPr id="12" name="Picture 11">
            <a:extLst>
              <a:ext uri="{FF2B5EF4-FFF2-40B4-BE49-F238E27FC236}">
                <a16:creationId xmlns:a16="http://schemas.microsoft.com/office/drawing/2014/main" id="{6437E8AC-EE07-2443-7E69-51AB669EF8C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231" y="-14"/>
            <a:ext cx="12188976" cy="6858014"/>
          </a:xfrm>
          <a:prstGeom prst="rect">
            <a:avLst/>
          </a:prstGeom>
        </p:spPr>
      </p:pic>
      <p:sp>
        <p:nvSpPr>
          <p:cNvPr id="13" name="CaixaDeTexto 7">
            <a:extLst>
              <a:ext uri="{FF2B5EF4-FFF2-40B4-BE49-F238E27FC236}">
                <a16:creationId xmlns:a16="http://schemas.microsoft.com/office/drawing/2014/main" id="{92DBF1CF-C880-FEE0-B5AB-B785C5FF730C}"/>
              </a:ext>
            </a:extLst>
          </p:cNvPr>
          <p:cNvSpPr txBox="1"/>
          <p:nvPr/>
        </p:nvSpPr>
        <p:spPr>
          <a:xfrm>
            <a:off x="2243419" y="1010380"/>
            <a:ext cx="9308358" cy="667875"/>
          </a:xfrm>
          <a:prstGeom prst="rect">
            <a:avLst/>
          </a:prstGeom>
          <a:noFill/>
        </p:spPr>
        <p:txBody>
          <a:bodyPr wrap="square" rtlCol="0">
            <a:spAutoFit/>
          </a:bodyPr>
          <a:lstStyle/>
          <a:p>
            <a:pPr marL="0" marR="0" lvl="0" indent="0" algn="ctr" defTabSz="914400" rtl="0" eaLnBrk="1" fontAlgn="auto" latinLnBrk="0" hangingPunct="1">
              <a:lnSpc>
                <a:spcPct val="85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white"/>
                </a:solidFill>
                <a:effectLst/>
                <a:uLnTx/>
                <a:uFillTx/>
                <a:latin typeface="Arial" panose="020B0604020202020204" pitchFamily="34" charset="0"/>
                <a:ea typeface="Inter" panose="020B0502030000000004" pitchFamily="34" charset="0"/>
                <a:cs typeface="Arial" panose="020B0604020202020204" pitchFamily="34" charset="0"/>
              </a:rPr>
              <a:t>CONTROL THE COMPLEXITY AND</a:t>
            </a:r>
          </a:p>
        </p:txBody>
      </p:sp>
      <p:sp>
        <p:nvSpPr>
          <p:cNvPr id="14" name="CaixaDeTexto 7">
            <a:extLst>
              <a:ext uri="{FF2B5EF4-FFF2-40B4-BE49-F238E27FC236}">
                <a16:creationId xmlns:a16="http://schemas.microsoft.com/office/drawing/2014/main" id="{843312C2-4C93-452C-F1DD-4C3D98568CC8}"/>
              </a:ext>
            </a:extLst>
          </p:cNvPr>
          <p:cNvSpPr txBox="1"/>
          <p:nvPr/>
        </p:nvSpPr>
        <p:spPr>
          <a:xfrm>
            <a:off x="2173125" y="1645377"/>
            <a:ext cx="9441026" cy="824841"/>
          </a:xfrm>
          <a:prstGeom prst="rect">
            <a:avLst/>
          </a:prstGeom>
          <a:noFill/>
        </p:spPr>
        <p:txBody>
          <a:bodyPr wrap="square" rtlCol="0">
            <a:spAutoFit/>
          </a:bodyPr>
          <a:lstStyle>
            <a:defPPr>
              <a:defRPr lang="en-US"/>
            </a:defPPr>
            <a:lvl1pPr>
              <a:lnSpc>
                <a:spcPct val="85000"/>
              </a:lnSpc>
              <a:defRPr sz="4400" b="1" spc="-150">
                <a:latin typeface="Century Gothic" panose="020B0502020202020204" pitchFamily="34" charset="0"/>
                <a:ea typeface="Inter" panose="020B0502030000000004" pitchFamily="34" charset="0"/>
                <a:cs typeface="Arial" panose="020B0604020202020204" pitchFamily="34" charset="0"/>
              </a:defRPr>
            </a:lvl1pPr>
          </a:lstStyle>
          <a:p>
            <a:pPr marL="0" marR="0" lvl="0" indent="0" algn="ctr" defTabSz="914400" rtl="0" eaLnBrk="1" fontAlgn="auto" latinLnBrk="0" hangingPunct="1">
              <a:lnSpc>
                <a:spcPct val="85000"/>
              </a:lnSpc>
              <a:spcBef>
                <a:spcPts val="0"/>
              </a:spcBef>
              <a:spcAft>
                <a:spcPts val="0"/>
              </a:spcAft>
              <a:buClrTx/>
              <a:buSzTx/>
              <a:buFontTx/>
              <a:buNone/>
              <a:tabLst/>
              <a:defRPr/>
            </a:pPr>
            <a:r>
              <a:rPr kumimoji="0" lang="en-US" sz="5600" b="1"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SEIZE THE OPPORTUNITY</a:t>
            </a:r>
          </a:p>
        </p:txBody>
      </p:sp>
      <p:sp>
        <p:nvSpPr>
          <p:cNvPr id="20" name="CaixaDeTexto 7">
            <a:extLst>
              <a:ext uri="{FF2B5EF4-FFF2-40B4-BE49-F238E27FC236}">
                <a16:creationId xmlns:a16="http://schemas.microsoft.com/office/drawing/2014/main" id="{A377988C-7603-BBDD-42B6-17913124B070}"/>
              </a:ext>
            </a:extLst>
          </p:cNvPr>
          <p:cNvSpPr txBox="1"/>
          <p:nvPr/>
        </p:nvSpPr>
        <p:spPr>
          <a:xfrm>
            <a:off x="8786952" y="3937390"/>
            <a:ext cx="2566848" cy="798680"/>
          </a:xfrm>
          <a:prstGeom prst="rect">
            <a:avLst/>
          </a:prstGeom>
          <a:noFill/>
        </p:spPr>
        <p:txBody>
          <a:bodyPr wrap="square" rtlCol="0">
            <a:spAutoFit/>
          </a:bodyPr>
          <a:lstStyle>
            <a:defPPr>
              <a:defRPr lang="en-US"/>
            </a:defPPr>
            <a:lvl1pPr>
              <a:lnSpc>
                <a:spcPct val="85000"/>
              </a:lnSpc>
              <a:defRPr sz="4400" spc="-150">
                <a:solidFill>
                  <a:srgbClr val="2B4FF4"/>
                </a:solidFill>
                <a:latin typeface="Inter" panose="020B0502030000000004" pitchFamily="34" charset="0"/>
                <a:ea typeface="Inter" panose="020B0502030000000004" pitchFamily="34" charset="0"/>
                <a:cs typeface="Arial" panose="020B0604020202020204" pitchFamily="34" charset="0"/>
              </a:defRPr>
            </a:lvl1pPr>
          </a:lstStyle>
          <a:p>
            <a:pPr marL="0" marR="0" lvl="0" indent="0" algn="l" defTabSz="914400" rtl="0" eaLnBrk="1" fontAlgn="auto" latinLnBrk="0" hangingPunct="1">
              <a:lnSpc>
                <a:spcPct val="85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And expose your inventory to the largest audience possible </a:t>
            </a:r>
          </a:p>
        </p:txBody>
      </p:sp>
      <p:cxnSp>
        <p:nvCxnSpPr>
          <p:cNvPr id="21" name="Straight Connector 20">
            <a:extLst>
              <a:ext uri="{FF2B5EF4-FFF2-40B4-BE49-F238E27FC236}">
                <a16:creationId xmlns:a16="http://schemas.microsoft.com/office/drawing/2014/main" id="{474A4E35-1F5C-AE42-0C1C-2ED49B4D133B}"/>
              </a:ext>
            </a:extLst>
          </p:cNvPr>
          <p:cNvCxnSpPr>
            <a:cxnSpLocks/>
          </p:cNvCxnSpPr>
          <p:nvPr/>
        </p:nvCxnSpPr>
        <p:spPr>
          <a:xfrm rot="5400000">
            <a:off x="10051256" y="3705939"/>
            <a:ext cx="0" cy="2376000"/>
          </a:xfrm>
          <a:prstGeom prst="line">
            <a:avLst/>
          </a:prstGeom>
          <a:ln w="101600">
            <a:solidFill>
              <a:srgbClr val="F0E7DA"/>
            </a:solidFill>
          </a:ln>
        </p:spPr>
        <p:style>
          <a:lnRef idx="1">
            <a:schemeClr val="accent1"/>
          </a:lnRef>
          <a:fillRef idx="0">
            <a:schemeClr val="accent1"/>
          </a:fillRef>
          <a:effectRef idx="0">
            <a:schemeClr val="accent1"/>
          </a:effectRef>
          <a:fontRef idx="minor">
            <a:schemeClr val="tx1"/>
          </a:fontRef>
        </p:style>
      </p:cxnSp>
      <p:sp>
        <p:nvSpPr>
          <p:cNvPr id="5" name="CaixaDeTexto 7">
            <a:extLst>
              <a:ext uri="{FF2B5EF4-FFF2-40B4-BE49-F238E27FC236}">
                <a16:creationId xmlns:a16="http://schemas.microsoft.com/office/drawing/2014/main" id="{D27FF76C-4777-DBC4-A508-6C05C21B365D}"/>
              </a:ext>
            </a:extLst>
          </p:cNvPr>
          <p:cNvSpPr txBox="1"/>
          <p:nvPr/>
        </p:nvSpPr>
        <p:spPr>
          <a:xfrm>
            <a:off x="1706085" y="3664340"/>
            <a:ext cx="2448840" cy="798680"/>
          </a:xfrm>
          <a:prstGeom prst="rect">
            <a:avLst/>
          </a:prstGeom>
          <a:noFill/>
        </p:spPr>
        <p:txBody>
          <a:bodyPr wrap="square" rtlCol="0">
            <a:spAutoFit/>
          </a:bodyPr>
          <a:lstStyle>
            <a:defPPr>
              <a:defRPr lang="en-US"/>
            </a:defPPr>
            <a:lvl1pPr>
              <a:lnSpc>
                <a:spcPct val="85000"/>
              </a:lnSpc>
              <a:defRPr sz="4400" spc="-150">
                <a:solidFill>
                  <a:srgbClr val="2B4FF4"/>
                </a:solidFill>
                <a:latin typeface="Inter" panose="020B0502030000000004" pitchFamily="34" charset="0"/>
                <a:ea typeface="Inter" panose="020B0502030000000004" pitchFamily="34" charset="0"/>
                <a:cs typeface="Arial" panose="020B0604020202020204" pitchFamily="34" charset="0"/>
              </a:defRPr>
            </a:lvl1pPr>
          </a:lstStyle>
          <a:p>
            <a:pPr marL="0" marR="0" lvl="0" indent="0" algn="l" defTabSz="914400" rtl="0" eaLnBrk="1" fontAlgn="auto" latinLnBrk="0" hangingPunct="1">
              <a:lnSpc>
                <a:spcPct val="85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Sell upfits as easily and as quickly as you sell F&amp;I or warranties</a:t>
            </a:r>
          </a:p>
        </p:txBody>
      </p:sp>
      <p:sp>
        <p:nvSpPr>
          <p:cNvPr id="6" name="Rectangle 5">
            <a:extLst>
              <a:ext uri="{FF2B5EF4-FFF2-40B4-BE49-F238E27FC236}">
                <a16:creationId xmlns:a16="http://schemas.microsoft.com/office/drawing/2014/main" id="{DCDF3D1C-441C-C01A-8307-3808694F1997}"/>
              </a:ext>
            </a:extLst>
          </p:cNvPr>
          <p:cNvSpPr/>
          <p:nvPr/>
        </p:nvSpPr>
        <p:spPr>
          <a:xfrm>
            <a:off x="1771894" y="4576398"/>
            <a:ext cx="2379600" cy="5292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CaixaDeTexto 7">
            <a:extLst>
              <a:ext uri="{FF2B5EF4-FFF2-40B4-BE49-F238E27FC236}">
                <a16:creationId xmlns:a16="http://schemas.microsoft.com/office/drawing/2014/main" id="{B5B89D22-7D66-67EA-830D-8F31AF12E06B}"/>
              </a:ext>
            </a:extLst>
          </p:cNvPr>
          <p:cNvSpPr txBox="1"/>
          <p:nvPr/>
        </p:nvSpPr>
        <p:spPr>
          <a:xfrm>
            <a:off x="2127210" y="4760998"/>
            <a:ext cx="1606590" cy="301621"/>
          </a:xfrm>
          <a:prstGeom prst="rect">
            <a:avLst/>
          </a:prstGeom>
          <a:noFill/>
        </p:spPr>
        <p:txBody>
          <a:bodyPr wrap="square" rtlCol="0">
            <a:spAutoFit/>
          </a:bodyPr>
          <a:lstStyle>
            <a:defPPr>
              <a:defRPr lang="en-US"/>
            </a:defPPr>
            <a:lvl1pPr>
              <a:lnSpc>
                <a:spcPct val="85000"/>
              </a:lnSpc>
              <a:defRPr sz="4400" spc="-150">
                <a:solidFill>
                  <a:srgbClr val="2B4FF4"/>
                </a:solidFill>
                <a:latin typeface="Inter" panose="020B0502030000000004" pitchFamily="34" charset="0"/>
                <a:ea typeface="Inter" panose="020B0502030000000004" pitchFamily="34" charset="0"/>
                <a:cs typeface="Arial" panose="020B0604020202020204" pitchFamily="34" charset="0"/>
              </a:defRPr>
            </a:lvl1pPr>
          </a:lstStyle>
          <a:p>
            <a:pPr marL="0" marR="0" lvl="0" indent="0" algn="ctr" defTabSz="914400" rtl="0" eaLnBrk="1" fontAlgn="auto" latinLnBrk="0" hangingPunct="1">
              <a:lnSpc>
                <a:spcPct val="85000"/>
              </a:lnSpc>
              <a:spcBef>
                <a:spcPts val="0"/>
              </a:spcBef>
              <a:spcAft>
                <a:spcPts val="0"/>
              </a:spcAft>
              <a:buClrTx/>
              <a:buSzTx/>
              <a:buFontTx/>
              <a:buNone/>
              <a:tabLst/>
              <a:defRPr/>
            </a:pPr>
            <a:r>
              <a:rPr kumimoji="0" lang="en-US" sz="1600" b="1" i="0" u="none" strike="noStrike" kern="1200" cap="none" spc="0" normalizeH="0" baseline="0" noProof="0" dirty="0" err="1">
                <a:ln>
                  <a:noFill/>
                </a:ln>
                <a:solidFill>
                  <a:srgbClr val="003057"/>
                </a:solidFill>
                <a:effectLst/>
                <a:uLnTx/>
                <a:uFillTx/>
                <a:latin typeface="Arial" panose="020B0604020202020204" pitchFamily="34" charset="0"/>
                <a:cs typeface="Arial" panose="020B0604020202020204" pitchFamily="34" charset="0"/>
              </a:rPr>
              <a:t>Kargo</a:t>
            </a:r>
            <a:r>
              <a:rPr kumimoji="0" lang="en-US" sz="1600" b="1" i="0" u="none" strike="noStrike" kern="1200" cap="none" spc="0" normalizeH="0" baseline="0" noProof="0" dirty="0">
                <a:ln>
                  <a:noFill/>
                </a:ln>
                <a:solidFill>
                  <a:srgbClr val="003057"/>
                </a:solidFill>
                <a:effectLst/>
                <a:uLnTx/>
                <a:uFillTx/>
                <a:latin typeface="Arial" panose="020B0604020202020204" pitchFamily="34" charset="0"/>
                <a:cs typeface="Arial" panose="020B0604020202020204" pitchFamily="34" charset="0"/>
              </a:rPr>
              <a:t> Quick</a:t>
            </a:r>
          </a:p>
        </p:txBody>
      </p:sp>
      <p:cxnSp>
        <p:nvCxnSpPr>
          <p:cNvPr id="8" name="Straight Connector 7">
            <a:extLst>
              <a:ext uri="{FF2B5EF4-FFF2-40B4-BE49-F238E27FC236}">
                <a16:creationId xmlns:a16="http://schemas.microsoft.com/office/drawing/2014/main" id="{C35FDDD6-6881-810A-AEFE-0213BF2683C4}"/>
              </a:ext>
            </a:extLst>
          </p:cNvPr>
          <p:cNvCxnSpPr>
            <a:cxnSpLocks/>
          </p:cNvCxnSpPr>
          <p:nvPr/>
        </p:nvCxnSpPr>
        <p:spPr>
          <a:xfrm rot="5400000">
            <a:off x="2959894" y="3433875"/>
            <a:ext cx="0" cy="2376000"/>
          </a:xfrm>
          <a:prstGeom prst="line">
            <a:avLst/>
          </a:prstGeom>
          <a:ln w="1016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pic>
        <p:nvPicPr>
          <p:cNvPr id="26" name="Picture 25" descr="A picture containing plane&#10;&#10;Description automatically generated">
            <a:extLst>
              <a:ext uri="{FF2B5EF4-FFF2-40B4-BE49-F238E27FC236}">
                <a16:creationId xmlns:a16="http://schemas.microsoft.com/office/drawing/2014/main" id="{1C50C502-197C-2517-6D22-AEAE8AB046BF}"/>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l="11607" t="48889" r="3883" b="23195"/>
          <a:stretch/>
        </p:blipFill>
        <p:spPr>
          <a:xfrm>
            <a:off x="1415143" y="3352800"/>
            <a:ext cx="10300608" cy="1914526"/>
          </a:xfrm>
          <a:prstGeom prst="rect">
            <a:avLst/>
          </a:prstGeom>
        </p:spPr>
      </p:pic>
      <p:grpSp>
        <p:nvGrpSpPr>
          <p:cNvPr id="27" name="Group 26">
            <a:extLst>
              <a:ext uri="{FF2B5EF4-FFF2-40B4-BE49-F238E27FC236}">
                <a16:creationId xmlns:a16="http://schemas.microsoft.com/office/drawing/2014/main" id="{4229654F-0CD3-807A-9821-DE49EA68F44C}"/>
              </a:ext>
            </a:extLst>
          </p:cNvPr>
          <p:cNvGrpSpPr/>
          <p:nvPr/>
        </p:nvGrpSpPr>
        <p:grpSpPr>
          <a:xfrm>
            <a:off x="11024975" y="6397282"/>
            <a:ext cx="939323" cy="234329"/>
            <a:chOff x="10208131" y="5713698"/>
            <a:chExt cx="1754791" cy="406640"/>
          </a:xfrm>
          <a:solidFill>
            <a:schemeClr val="bg1"/>
          </a:solidFill>
        </p:grpSpPr>
        <p:sp>
          <p:nvSpPr>
            <p:cNvPr id="28" name="Freeform: Shape 12">
              <a:extLst>
                <a:ext uri="{FF2B5EF4-FFF2-40B4-BE49-F238E27FC236}">
                  <a16:creationId xmlns:a16="http://schemas.microsoft.com/office/drawing/2014/main" id="{74C469FE-10F0-2E18-E679-74BCB9E9CB94}"/>
                </a:ext>
              </a:extLst>
            </p:cNvPr>
            <p:cNvSpPr/>
            <p:nvPr/>
          </p:nvSpPr>
          <p:spPr>
            <a:xfrm>
              <a:off x="10538649" y="5820950"/>
              <a:ext cx="275558" cy="298608"/>
            </a:xfrm>
            <a:custGeom>
              <a:avLst/>
              <a:gdLst>
                <a:gd name="connsiteX0" fmla="*/ 137217 w 275558"/>
                <a:gd name="connsiteY0" fmla="*/ 235351 h 298608"/>
                <a:gd name="connsiteX1" fmla="*/ 62636 w 275558"/>
                <a:gd name="connsiteY1" fmla="*/ 149626 h 298608"/>
                <a:gd name="connsiteX2" fmla="*/ 137217 w 275558"/>
                <a:gd name="connsiteY2" fmla="*/ 63901 h 298608"/>
                <a:gd name="connsiteX3" fmla="*/ 211893 w 275558"/>
                <a:gd name="connsiteY3" fmla="*/ 149626 h 298608"/>
                <a:gd name="connsiteX4" fmla="*/ 137217 w 275558"/>
                <a:gd name="connsiteY4" fmla="*/ 235351 h 298608"/>
                <a:gd name="connsiteX5" fmla="*/ 137217 w 275558"/>
                <a:gd name="connsiteY5" fmla="*/ -107 h 298608"/>
                <a:gd name="connsiteX6" fmla="*/ -515 w 275558"/>
                <a:gd name="connsiteY6" fmla="*/ 151531 h 298608"/>
                <a:gd name="connsiteX7" fmla="*/ 137217 w 275558"/>
                <a:gd name="connsiteY7" fmla="*/ 298502 h 298608"/>
                <a:gd name="connsiteX8" fmla="*/ 275044 w 275558"/>
                <a:gd name="connsiteY8" fmla="*/ 151531 h 298608"/>
                <a:gd name="connsiteX9" fmla="*/ 137217 w 275558"/>
                <a:gd name="connsiteY9" fmla="*/ -107 h 298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5558" h="298608">
                  <a:moveTo>
                    <a:pt x="137217" y="235351"/>
                  </a:moveTo>
                  <a:cubicBezTo>
                    <a:pt x="93021" y="235351"/>
                    <a:pt x="62636" y="204395"/>
                    <a:pt x="62636" y="149626"/>
                  </a:cubicBezTo>
                  <a:cubicBezTo>
                    <a:pt x="62636" y="97906"/>
                    <a:pt x="91877" y="63901"/>
                    <a:pt x="137217" y="63901"/>
                  </a:cubicBezTo>
                  <a:cubicBezTo>
                    <a:pt x="182556" y="63901"/>
                    <a:pt x="211893" y="98382"/>
                    <a:pt x="211893" y="149626"/>
                  </a:cubicBezTo>
                  <a:cubicBezTo>
                    <a:pt x="211893" y="204776"/>
                    <a:pt x="181508" y="235351"/>
                    <a:pt x="137217" y="235351"/>
                  </a:cubicBezTo>
                  <a:moveTo>
                    <a:pt x="137217" y="-107"/>
                  </a:moveTo>
                  <a:cubicBezTo>
                    <a:pt x="51492" y="-107"/>
                    <a:pt x="-515" y="73998"/>
                    <a:pt x="-515" y="151531"/>
                  </a:cubicBezTo>
                  <a:cubicBezTo>
                    <a:pt x="-515" y="223921"/>
                    <a:pt x="45396" y="298502"/>
                    <a:pt x="137217" y="298502"/>
                  </a:cubicBezTo>
                  <a:cubicBezTo>
                    <a:pt x="229038" y="298502"/>
                    <a:pt x="275044" y="223921"/>
                    <a:pt x="275044" y="151531"/>
                  </a:cubicBezTo>
                  <a:cubicBezTo>
                    <a:pt x="275044" y="73998"/>
                    <a:pt x="223418" y="-107"/>
                    <a:pt x="137217" y="-107"/>
                  </a:cubicBezTo>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 name="Freeform: Shape 14">
              <a:extLst>
                <a:ext uri="{FF2B5EF4-FFF2-40B4-BE49-F238E27FC236}">
                  <a16:creationId xmlns:a16="http://schemas.microsoft.com/office/drawing/2014/main" id="{5F9A5488-94F6-7F61-A450-A6D68B405057}"/>
                </a:ext>
              </a:extLst>
            </p:cNvPr>
            <p:cNvSpPr/>
            <p:nvPr/>
          </p:nvSpPr>
          <p:spPr>
            <a:xfrm>
              <a:off x="11678315" y="5821141"/>
              <a:ext cx="284607" cy="292703"/>
            </a:xfrm>
            <a:custGeom>
              <a:avLst/>
              <a:gdLst>
                <a:gd name="connsiteX0" fmla="*/ 284093 w 284607"/>
                <a:gd name="connsiteY0" fmla="*/ 227160 h 292703"/>
                <a:gd name="connsiteX1" fmla="*/ 284093 w 284607"/>
                <a:gd name="connsiteY1" fmla="*/ 292597 h 292703"/>
                <a:gd name="connsiteX2" fmla="*/ 214369 w 284607"/>
                <a:gd name="connsiteY2" fmla="*/ 292597 h 292703"/>
                <a:gd name="connsiteX3" fmla="*/ 172078 w 284607"/>
                <a:gd name="connsiteY3" fmla="*/ 250306 h 292703"/>
                <a:gd name="connsiteX4" fmla="*/ 172078 w 284607"/>
                <a:gd name="connsiteY4" fmla="*/ 250210 h 292703"/>
                <a:gd name="connsiteX5" fmla="*/ 172078 w 284607"/>
                <a:gd name="connsiteY5" fmla="*/ 103144 h 292703"/>
                <a:gd name="connsiteX6" fmla="*/ 122072 w 284607"/>
                <a:gd name="connsiteY6" fmla="*/ 59996 h 292703"/>
                <a:gd name="connsiteX7" fmla="*/ 64922 w 284607"/>
                <a:gd name="connsiteY7" fmla="*/ 131815 h 292703"/>
                <a:gd name="connsiteX8" fmla="*/ 64922 w 284607"/>
                <a:gd name="connsiteY8" fmla="*/ 292597 h 292703"/>
                <a:gd name="connsiteX9" fmla="*/ -515 w 284607"/>
                <a:gd name="connsiteY9" fmla="*/ 292597 h 292703"/>
                <a:gd name="connsiteX10" fmla="*/ -515 w 284607"/>
                <a:gd name="connsiteY10" fmla="*/ 5513 h 292703"/>
                <a:gd name="connsiteX11" fmla="*/ 62636 w 284607"/>
                <a:gd name="connsiteY11" fmla="*/ 5513 h 292703"/>
                <a:gd name="connsiteX12" fmla="*/ 62636 w 284607"/>
                <a:gd name="connsiteY12" fmla="*/ 28468 h 292703"/>
                <a:gd name="connsiteX13" fmla="*/ 145313 w 284607"/>
                <a:gd name="connsiteY13" fmla="*/ -107 h 292703"/>
                <a:gd name="connsiteX14" fmla="*/ 237801 w 284607"/>
                <a:gd name="connsiteY14" fmla="*/ 89524 h 292703"/>
                <a:gd name="connsiteX15" fmla="*/ 237801 w 284607"/>
                <a:gd name="connsiteY15" fmla="*/ 211920 h 292703"/>
                <a:gd name="connsiteX16" fmla="*/ 253041 w 284607"/>
                <a:gd name="connsiteY16" fmla="*/ 227350 h 292703"/>
                <a:gd name="connsiteX17" fmla="*/ 253136 w 284607"/>
                <a:gd name="connsiteY17" fmla="*/ 227350 h 292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607" h="292703">
                  <a:moveTo>
                    <a:pt x="284093" y="227160"/>
                  </a:moveTo>
                  <a:lnTo>
                    <a:pt x="284093" y="292597"/>
                  </a:lnTo>
                  <a:lnTo>
                    <a:pt x="214369" y="292597"/>
                  </a:lnTo>
                  <a:cubicBezTo>
                    <a:pt x="191014" y="292597"/>
                    <a:pt x="172078" y="273661"/>
                    <a:pt x="172078" y="250306"/>
                  </a:cubicBezTo>
                  <a:cubicBezTo>
                    <a:pt x="172078" y="250277"/>
                    <a:pt x="172078" y="250239"/>
                    <a:pt x="172078" y="250210"/>
                  </a:cubicBezTo>
                  <a:lnTo>
                    <a:pt x="172078" y="103144"/>
                  </a:lnTo>
                  <a:cubicBezTo>
                    <a:pt x="172078" y="76093"/>
                    <a:pt x="151314" y="59996"/>
                    <a:pt x="122072" y="59996"/>
                  </a:cubicBezTo>
                  <a:cubicBezTo>
                    <a:pt x="75590" y="59996"/>
                    <a:pt x="64922" y="100858"/>
                    <a:pt x="64922" y="131815"/>
                  </a:cubicBezTo>
                  <a:lnTo>
                    <a:pt x="64922" y="292597"/>
                  </a:lnTo>
                  <a:lnTo>
                    <a:pt x="-515" y="292597"/>
                  </a:lnTo>
                  <a:lnTo>
                    <a:pt x="-515" y="5513"/>
                  </a:lnTo>
                  <a:lnTo>
                    <a:pt x="62636" y="5513"/>
                  </a:lnTo>
                  <a:lnTo>
                    <a:pt x="62636" y="28468"/>
                  </a:lnTo>
                  <a:cubicBezTo>
                    <a:pt x="86296" y="10104"/>
                    <a:pt x="115357" y="65"/>
                    <a:pt x="145313" y="-107"/>
                  </a:cubicBezTo>
                  <a:cubicBezTo>
                    <a:pt x="195224" y="-107"/>
                    <a:pt x="237801" y="26373"/>
                    <a:pt x="237801" y="89524"/>
                  </a:cubicBezTo>
                  <a:lnTo>
                    <a:pt x="237801" y="211920"/>
                  </a:lnTo>
                  <a:cubicBezTo>
                    <a:pt x="237753" y="220388"/>
                    <a:pt x="244573" y="227293"/>
                    <a:pt x="253041" y="227350"/>
                  </a:cubicBezTo>
                  <a:cubicBezTo>
                    <a:pt x="253070" y="227350"/>
                    <a:pt x="253108" y="227350"/>
                    <a:pt x="253136" y="22735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 name="Freeform: Shape 15">
              <a:extLst>
                <a:ext uri="{FF2B5EF4-FFF2-40B4-BE49-F238E27FC236}">
                  <a16:creationId xmlns:a16="http://schemas.microsoft.com/office/drawing/2014/main" id="{16D09D39-2181-D64A-0CE4-5B79534673CA}"/>
                </a:ext>
              </a:extLst>
            </p:cNvPr>
            <p:cNvSpPr/>
            <p:nvPr/>
          </p:nvSpPr>
          <p:spPr>
            <a:xfrm>
              <a:off x="11371896" y="5819988"/>
              <a:ext cx="277463" cy="300350"/>
            </a:xfrm>
            <a:custGeom>
              <a:avLst/>
              <a:gdLst>
                <a:gd name="connsiteX0" fmla="*/ 213322 w 277463"/>
                <a:gd name="connsiteY0" fmla="*/ 191450 h 300350"/>
                <a:gd name="connsiteX1" fmla="*/ 145218 w 277463"/>
                <a:gd name="connsiteY1" fmla="*/ 236885 h 300350"/>
                <a:gd name="connsiteX2" fmla="*/ 69875 w 277463"/>
                <a:gd name="connsiteY2" fmla="*/ 150207 h 300350"/>
                <a:gd name="connsiteX3" fmla="*/ 145218 w 277463"/>
                <a:gd name="connsiteY3" fmla="*/ 63339 h 300350"/>
                <a:gd name="connsiteX4" fmla="*/ 213322 w 277463"/>
                <a:gd name="connsiteY4" fmla="*/ 110202 h 300350"/>
                <a:gd name="connsiteX5" fmla="*/ 220466 w 277463"/>
                <a:gd name="connsiteY5" fmla="*/ 150207 h 300350"/>
                <a:gd name="connsiteX6" fmla="*/ 213322 w 277463"/>
                <a:gd name="connsiteY6" fmla="*/ 191450 h 300350"/>
                <a:gd name="connsiteX7" fmla="*/ 206368 w 277463"/>
                <a:gd name="connsiteY7" fmla="*/ 7618 h 300350"/>
                <a:gd name="connsiteX8" fmla="*/ 206368 w 277463"/>
                <a:gd name="connsiteY8" fmla="*/ 18000 h 300350"/>
                <a:gd name="connsiteX9" fmla="*/ 138360 w 277463"/>
                <a:gd name="connsiteY9" fmla="*/ -97 h 300350"/>
                <a:gd name="connsiteX10" fmla="*/ -515 w 277463"/>
                <a:gd name="connsiteY10" fmla="*/ 152303 h 300350"/>
                <a:gd name="connsiteX11" fmla="*/ 138360 w 277463"/>
                <a:gd name="connsiteY11" fmla="*/ 300226 h 300350"/>
                <a:gd name="connsiteX12" fmla="*/ 206368 w 277463"/>
                <a:gd name="connsiteY12" fmla="*/ 283653 h 300350"/>
                <a:gd name="connsiteX13" fmla="*/ 206368 w 277463"/>
                <a:gd name="connsiteY13" fmla="*/ 291273 h 300350"/>
                <a:gd name="connsiteX14" fmla="*/ 276949 w 277463"/>
                <a:gd name="connsiteY14" fmla="*/ 291273 h 300350"/>
                <a:gd name="connsiteX15" fmla="*/ 276949 w 277463"/>
                <a:gd name="connsiteY15" fmla="*/ 7618 h 300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7463" h="300350">
                  <a:moveTo>
                    <a:pt x="213322" y="191450"/>
                  </a:moveTo>
                  <a:cubicBezTo>
                    <a:pt x="203015" y="219873"/>
                    <a:pt x="175422" y="238275"/>
                    <a:pt x="145218" y="236885"/>
                  </a:cubicBezTo>
                  <a:cubicBezTo>
                    <a:pt x="100546" y="236885"/>
                    <a:pt x="69875" y="205738"/>
                    <a:pt x="69875" y="150207"/>
                  </a:cubicBezTo>
                  <a:cubicBezTo>
                    <a:pt x="69875" y="98010"/>
                    <a:pt x="99593" y="63339"/>
                    <a:pt x="145218" y="63339"/>
                  </a:cubicBezTo>
                  <a:cubicBezTo>
                    <a:pt x="175707" y="62463"/>
                    <a:pt x="203254" y="81418"/>
                    <a:pt x="213322" y="110202"/>
                  </a:cubicBezTo>
                  <a:cubicBezTo>
                    <a:pt x="218274" y="122947"/>
                    <a:pt x="220694" y="136539"/>
                    <a:pt x="220466" y="150207"/>
                  </a:cubicBezTo>
                  <a:cubicBezTo>
                    <a:pt x="220675" y="164276"/>
                    <a:pt x="218256" y="178268"/>
                    <a:pt x="213322" y="191450"/>
                  </a:cubicBezTo>
                  <a:moveTo>
                    <a:pt x="206368" y="7618"/>
                  </a:moveTo>
                  <a:lnTo>
                    <a:pt x="206368" y="18000"/>
                  </a:lnTo>
                  <a:cubicBezTo>
                    <a:pt x="185775" y="5875"/>
                    <a:pt x="162258" y="-383"/>
                    <a:pt x="138360" y="-97"/>
                  </a:cubicBezTo>
                  <a:cubicBezTo>
                    <a:pt x="51492" y="-97"/>
                    <a:pt x="-515" y="74388"/>
                    <a:pt x="-515" y="152303"/>
                  </a:cubicBezTo>
                  <a:cubicBezTo>
                    <a:pt x="-515" y="225074"/>
                    <a:pt x="45681" y="300226"/>
                    <a:pt x="138360" y="300226"/>
                  </a:cubicBezTo>
                  <a:cubicBezTo>
                    <a:pt x="162077" y="300607"/>
                    <a:pt x="185490" y="294902"/>
                    <a:pt x="206368" y="283653"/>
                  </a:cubicBezTo>
                  <a:lnTo>
                    <a:pt x="206368" y="291273"/>
                  </a:lnTo>
                  <a:lnTo>
                    <a:pt x="276949" y="291273"/>
                  </a:lnTo>
                  <a:lnTo>
                    <a:pt x="276949" y="7618"/>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 name="Freeform: Shape 17">
              <a:extLst>
                <a:ext uri="{FF2B5EF4-FFF2-40B4-BE49-F238E27FC236}">
                  <a16:creationId xmlns:a16="http://schemas.microsoft.com/office/drawing/2014/main" id="{3AB46381-2429-C825-22A7-0A79BCB1EC7F}"/>
                </a:ext>
              </a:extLst>
            </p:cNvPr>
            <p:cNvSpPr/>
            <p:nvPr/>
          </p:nvSpPr>
          <p:spPr>
            <a:xfrm>
              <a:off x="10833829" y="5713698"/>
              <a:ext cx="521874" cy="400145"/>
            </a:xfrm>
            <a:custGeom>
              <a:avLst/>
              <a:gdLst>
                <a:gd name="connsiteX0" fmla="*/ 520884 w 521874"/>
                <a:gd name="connsiteY0" fmla="*/ 196775 h 400145"/>
                <a:gd name="connsiteX1" fmla="*/ 520884 w 521874"/>
                <a:gd name="connsiteY1" fmla="*/ 400039 h 400145"/>
                <a:gd name="connsiteX2" fmla="*/ 455352 w 521874"/>
                <a:gd name="connsiteY2" fmla="*/ 400039 h 400145"/>
                <a:gd name="connsiteX3" fmla="*/ 455352 w 521874"/>
                <a:gd name="connsiteY3" fmla="*/ 210586 h 400145"/>
                <a:gd name="connsiteX4" fmla="*/ 407727 w 521874"/>
                <a:gd name="connsiteY4" fmla="*/ 167438 h 400145"/>
                <a:gd name="connsiteX5" fmla="*/ 352482 w 521874"/>
                <a:gd name="connsiteY5" fmla="*/ 244972 h 400145"/>
                <a:gd name="connsiteX6" fmla="*/ 352482 w 521874"/>
                <a:gd name="connsiteY6" fmla="*/ 400039 h 400145"/>
                <a:gd name="connsiteX7" fmla="*/ 287045 w 521874"/>
                <a:gd name="connsiteY7" fmla="*/ 400039 h 400145"/>
                <a:gd name="connsiteX8" fmla="*/ 287045 w 521874"/>
                <a:gd name="connsiteY8" fmla="*/ 210586 h 400145"/>
                <a:gd name="connsiteX9" fmla="*/ 239420 w 521874"/>
                <a:gd name="connsiteY9" fmla="*/ 167438 h 400145"/>
                <a:gd name="connsiteX10" fmla="*/ 184270 w 521874"/>
                <a:gd name="connsiteY10" fmla="*/ 244972 h 400145"/>
                <a:gd name="connsiteX11" fmla="*/ 184270 w 521874"/>
                <a:gd name="connsiteY11" fmla="*/ 400039 h 400145"/>
                <a:gd name="connsiteX12" fmla="*/ 44634 w 521874"/>
                <a:gd name="connsiteY12" fmla="*/ 400039 h 400145"/>
                <a:gd name="connsiteX13" fmla="*/ -515 w 521874"/>
                <a:gd name="connsiteY13" fmla="*/ 360986 h 400145"/>
                <a:gd name="connsiteX14" fmla="*/ -515 w 521874"/>
                <a:gd name="connsiteY14" fmla="*/ -107 h 400145"/>
                <a:gd name="connsiteX15" fmla="*/ 65494 w 521874"/>
                <a:gd name="connsiteY15" fmla="*/ -107 h 400145"/>
                <a:gd name="connsiteX16" fmla="*/ 65494 w 521874"/>
                <a:gd name="connsiteY16" fmla="*/ 319933 h 400145"/>
                <a:gd name="connsiteX17" fmla="*/ 78257 w 521874"/>
                <a:gd name="connsiteY17" fmla="*/ 333840 h 400145"/>
                <a:gd name="connsiteX18" fmla="*/ 79972 w 521874"/>
                <a:gd name="connsiteY18" fmla="*/ 333840 h 400145"/>
                <a:gd name="connsiteX19" fmla="*/ 119405 w 521874"/>
                <a:gd name="connsiteY19" fmla="*/ 333840 h 400145"/>
                <a:gd name="connsiteX20" fmla="*/ 119405 w 521874"/>
                <a:gd name="connsiteY20" fmla="*/ 112860 h 400145"/>
                <a:gd name="connsiteX21" fmla="*/ 182556 w 521874"/>
                <a:gd name="connsiteY21" fmla="*/ 112860 h 400145"/>
                <a:gd name="connsiteX22" fmla="*/ 182556 w 521874"/>
                <a:gd name="connsiteY22" fmla="*/ 135910 h 400145"/>
                <a:gd name="connsiteX23" fmla="*/ 262947 w 521874"/>
                <a:gd name="connsiteY23" fmla="*/ 107335 h 400145"/>
                <a:gd name="connsiteX24" fmla="*/ 340480 w 521874"/>
                <a:gd name="connsiteY24" fmla="*/ 145435 h 400145"/>
                <a:gd name="connsiteX25" fmla="*/ 431159 w 521874"/>
                <a:gd name="connsiteY25" fmla="*/ 107335 h 400145"/>
                <a:gd name="connsiteX26" fmla="*/ 521360 w 521874"/>
                <a:gd name="connsiteY26" fmla="*/ 196966 h 400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21874" h="400145">
                  <a:moveTo>
                    <a:pt x="520884" y="196775"/>
                  </a:moveTo>
                  <a:lnTo>
                    <a:pt x="520884" y="400039"/>
                  </a:lnTo>
                  <a:lnTo>
                    <a:pt x="455352" y="400039"/>
                  </a:lnTo>
                  <a:lnTo>
                    <a:pt x="455352" y="210586"/>
                  </a:lnTo>
                  <a:cubicBezTo>
                    <a:pt x="455352" y="183535"/>
                    <a:pt x="436302" y="167438"/>
                    <a:pt x="407727" y="167438"/>
                  </a:cubicBezTo>
                  <a:cubicBezTo>
                    <a:pt x="361149" y="167438"/>
                    <a:pt x="352482" y="213920"/>
                    <a:pt x="352482" y="244972"/>
                  </a:cubicBezTo>
                  <a:lnTo>
                    <a:pt x="352482" y="400039"/>
                  </a:lnTo>
                  <a:lnTo>
                    <a:pt x="287045" y="400039"/>
                  </a:lnTo>
                  <a:lnTo>
                    <a:pt x="287045" y="210586"/>
                  </a:lnTo>
                  <a:cubicBezTo>
                    <a:pt x="287045" y="183535"/>
                    <a:pt x="267519" y="167438"/>
                    <a:pt x="239420" y="167438"/>
                  </a:cubicBezTo>
                  <a:cubicBezTo>
                    <a:pt x="192938" y="167438"/>
                    <a:pt x="184270" y="213920"/>
                    <a:pt x="184270" y="244972"/>
                  </a:cubicBezTo>
                  <a:lnTo>
                    <a:pt x="184270" y="400039"/>
                  </a:lnTo>
                  <a:lnTo>
                    <a:pt x="44634" y="400039"/>
                  </a:lnTo>
                  <a:cubicBezTo>
                    <a:pt x="21945" y="400124"/>
                    <a:pt x="2676" y="383456"/>
                    <a:pt x="-515" y="360986"/>
                  </a:cubicBezTo>
                  <a:lnTo>
                    <a:pt x="-515" y="-107"/>
                  </a:lnTo>
                  <a:lnTo>
                    <a:pt x="65494" y="-107"/>
                  </a:lnTo>
                  <a:lnTo>
                    <a:pt x="65494" y="319933"/>
                  </a:lnTo>
                  <a:cubicBezTo>
                    <a:pt x="65684" y="327106"/>
                    <a:pt x="71132" y="333030"/>
                    <a:pt x="78257" y="333840"/>
                  </a:cubicBezTo>
                  <a:lnTo>
                    <a:pt x="79972" y="333840"/>
                  </a:lnTo>
                  <a:lnTo>
                    <a:pt x="119405" y="333840"/>
                  </a:lnTo>
                  <a:lnTo>
                    <a:pt x="119405" y="112860"/>
                  </a:lnTo>
                  <a:lnTo>
                    <a:pt x="182556" y="112860"/>
                  </a:lnTo>
                  <a:lnTo>
                    <a:pt x="182556" y="135910"/>
                  </a:lnTo>
                  <a:cubicBezTo>
                    <a:pt x="204892" y="116756"/>
                    <a:pt x="233533" y="106573"/>
                    <a:pt x="262947" y="107335"/>
                  </a:cubicBezTo>
                  <a:cubicBezTo>
                    <a:pt x="296284" y="107335"/>
                    <a:pt x="324955" y="118861"/>
                    <a:pt x="340480" y="145435"/>
                  </a:cubicBezTo>
                  <a:cubicBezTo>
                    <a:pt x="364084" y="120661"/>
                    <a:pt x="396944" y="106859"/>
                    <a:pt x="431159" y="107335"/>
                  </a:cubicBezTo>
                  <a:cubicBezTo>
                    <a:pt x="481069" y="107335"/>
                    <a:pt x="521360" y="133815"/>
                    <a:pt x="521360" y="196966"/>
                  </a:cubicBezTo>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 name="Freeform: Shape 18">
              <a:extLst>
                <a:ext uri="{FF2B5EF4-FFF2-40B4-BE49-F238E27FC236}">
                  <a16:creationId xmlns:a16="http://schemas.microsoft.com/office/drawing/2014/main" id="{496AC590-2728-6D14-19F3-18F3B72918C3}"/>
                </a:ext>
              </a:extLst>
            </p:cNvPr>
            <p:cNvSpPr/>
            <p:nvPr/>
          </p:nvSpPr>
          <p:spPr>
            <a:xfrm>
              <a:off x="10208131" y="5723223"/>
              <a:ext cx="326231" cy="390525"/>
            </a:xfrm>
            <a:custGeom>
              <a:avLst/>
              <a:gdLst>
                <a:gd name="connsiteX0" fmla="*/ 325717 w 326231"/>
                <a:gd name="connsiteY0" fmla="*/ 324982 h 390525"/>
                <a:gd name="connsiteX1" fmla="*/ 325717 w 326231"/>
                <a:gd name="connsiteY1" fmla="*/ 390418 h 390525"/>
                <a:gd name="connsiteX2" fmla="*/ 265423 w 326231"/>
                <a:gd name="connsiteY2" fmla="*/ 390418 h 390525"/>
                <a:gd name="connsiteX3" fmla="*/ 220275 w 326231"/>
                <a:gd name="connsiteY3" fmla="*/ 351366 h 390525"/>
                <a:gd name="connsiteX4" fmla="*/ 220275 w 326231"/>
                <a:gd name="connsiteY4" fmla="*/ 230113 h 390525"/>
                <a:gd name="connsiteX5" fmla="*/ 67875 w 326231"/>
                <a:gd name="connsiteY5" fmla="*/ 230113 h 390525"/>
                <a:gd name="connsiteX6" fmla="*/ 67875 w 326231"/>
                <a:gd name="connsiteY6" fmla="*/ 390418 h 390525"/>
                <a:gd name="connsiteX7" fmla="*/ -515 w 326231"/>
                <a:gd name="connsiteY7" fmla="*/ 390418 h 390525"/>
                <a:gd name="connsiteX8" fmla="*/ -515 w 326231"/>
                <a:gd name="connsiteY8" fmla="*/ -107 h 390525"/>
                <a:gd name="connsiteX9" fmla="*/ 67875 w 326231"/>
                <a:gd name="connsiteY9" fmla="*/ -107 h 390525"/>
                <a:gd name="connsiteX10" fmla="*/ 67875 w 326231"/>
                <a:gd name="connsiteY10" fmla="*/ 161818 h 390525"/>
                <a:gd name="connsiteX11" fmla="*/ 220275 w 326231"/>
                <a:gd name="connsiteY11" fmla="*/ 161818 h 390525"/>
                <a:gd name="connsiteX12" fmla="*/ 220275 w 326231"/>
                <a:gd name="connsiteY12" fmla="*/ -107 h 390525"/>
                <a:gd name="connsiteX13" fmla="*/ 288569 w 326231"/>
                <a:gd name="connsiteY13" fmla="*/ -107 h 390525"/>
                <a:gd name="connsiteX14" fmla="*/ 288569 w 326231"/>
                <a:gd name="connsiteY14" fmla="*/ 310313 h 390525"/>
                <a:gd name="connsiteX15" fmla="*/ 303905 w 326231"/>
                <a:gd name="connsiteY15" fmla="*/ 324886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6231" h="390525">
                  <a:moveTo>
                    <a:pt x="325717" y="324982"/>
                  </a:moveTo>
                  <a:lnTo>
                    <a:pt x="325717" y="390418"/>
                  </a:lnTo>
                  <a:lnTo>
                    <a:pt x="265423" y="390418"/>
                  </a:lnTo>
                  <a:cubicBezTo>
                    <a:pt x="242735" y="390504"/>
                    <a:pt x="223466" y="373835"/>
                    <a:pt x="220275" y="351366"/>
                  </a:cubicBezTo>
                  <a:lnTo>
                    <a:pt x="220275" y="230113"/>
                  </a:lnTo>
                  <a:lnTo>
                    <a:pt x="67875" y="230113"/>
                  </a:lnTo>
                  <a:lnTo>
                    <a:pt x="67875" y="390418"/>
                  </a:lnTo>
                  <a:lnTo>
                    <a:pt x="-515" y="390418"/>
                  </a:lnTo>
                  <a:lnTo>
                    <a:pt x="-515" y="-107"/>
                  </a:lnTo>
                  <a:lnTo>
                    <a:pt x="67875" y="-107"/>
                  </a:lnTo>
                  <a:lnTo>
                    <a:pt x="67875" y="161818"/>
                  </a:lnTo>
                  <a:lnTo>
                    <a:pt x="220275" y="161818"/>
                  </a:lnTo>
                  <a:lnTo>
                    <a:pt x="220275" y="-107"/>
                  </a:lnTo>
                  <a:lnTo>
                    <a:pt x="288569" y="-107"/>
                  </a:lnTo>
                  <a:lnTo>
                    <a:pt x="288569" y="310313"/>
                  </a:lnTo>
                  <a:cubicBezTo>
                    <a:pt x="288979" y="318486"/>
                    <a:pt x="295723" y="324896"/>
                    <a:pt x="303905" y="324886"/>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40" name="Group 39">
            <a:extLst>
              <a:ext uri="{FF2B5EF4-FFF2-40B4-BE49-F238E27FC236}">
                <a16:creationId xmlns:a16="http://schemas.microsoft.com/office/drawing/2014/main" id="{73739126-1F8B-26A9-53D0-4BD0E1A3C0A4}"/>
              </a:ext>
            </a:extLst>
          </p:cNvPr>
          <p:cNvGrpSpPr/>
          <p:nvPr/>
        </p:nvGrpSpPr>
        <p:grpSpPr>
          <a:xfrm>
            <a:off x="5460895" y="4172839"/>
            <a:ext cx="2094736" cy="721100"/>
            <a:chOff x="5460895" y="4172839"/>
            <a:chExt cx="2094736" cy="721100"/>
          </a:xfrm>
        </p:grpSpPr>
        <p:cxnSp>
          <p:nvCxnSpPr>
            <p:cNvPr id="19" name="Straight Connector 18">
              <a:extLst>
                <a:ext uri="{FF2B5EF4-FFF2-40B4-BE49-F238E27FC236}">
                  <a16:creationId xmlns:a16="http://schemas.microsoft.com/office/drawing/2014/main" id="{FFE04B79-8222-EBA9-9123-9427ED9122FE}"/>
                </a:ext>
              </a:extLst>
            </p:cNvPr>
            <p:cNvCxnSpPr>
              <a:cxnSpLocks/>
            </p:cNvCxnSpPr>
            <p:nvPr/>
          </p:nvCxnSpPr>
          <p:spPr>
            <a:xfrm rot="5400000">
              <a:off x="6507956" y="3849939"/>
              <a:ext cx="0" cy="2088000"/>
            </a:xfrm>
            <a:prstGeom prst="line">
              <a:avLst/>
            </a:prstGeom>
            <a:ln w="1016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sp>
          <p:nvSpPr>
            <p:cNvPr id="39" name="CaixaDeTexto 7">
              <a:extLst>
                <a:ext uri="{FF2B5EF4-FFF2-40B4-BE49-F238E27FC236}">
                  <a16:creationId xmlns:a16="http://schemas.microsoft.com/office/drawing/2014/main" id="{ACA8DC47-4CF0-C5D8-A21C-BA482B0B518E}"/>
                </a:ext>
              </a:extLst>
            </p:cNvPr>
            <p:cNvSpPr txBox="1"/>
            <p:nvPr/>
          </p:nvSpPr>
          <p:spPr>
            <a:xfrm>
              <a:off x="5460895" y="4172839"/>
              <a:ext cx="2094736" cy="563231"/>
            </a:xfrm>
            <a:prstGeom prst="rect">
              <a:avLst/>
            </a:prstGeom>
            <a:noFill/>
          </p:spPr>
          <p:txBody>
            <a:bodyPr wrap="square" rtlCol="0">
              <a:spAutoFit/>
            </a:bodyPr>
            <a:lstStyle>
              <a:defPPr>
                <a:defRPr lang="en-US"/>
              </a:defPPr>
              <a:lvl1pPr>
                <a:lnSpc>
                  <a:spcPct val="85000"/>
                </a:lnSpc>
                <a:defRPr sz="4400" spc="-150">
                  <a:solidFill>
                    <a:srgbClr val="2B4FF4"/>
                  </a:solidFill>
                  <a:latin typeface="Inter" panose="020B0502030000000004" pitchFamily="34" charset="0"/>
                  <a:ea typeface="Inter" panose="020B0502030000000004" pitchFamily="34" charset="0"/>
                  <a:cs typeface="Arial" panose="020B0604020202020204" pitchFamily="34" charset="0"/>
                </a:defRPr>
              </a:lvl1pPr>
            </a:lstStyle>
            <a:p>
              <a:pPr marL="0" marR="0" lvl="0" indent="0" algn="l" defTabSz="914400" rtl="0" eaLnBrk="1" fontAlgn="auto" latinLnBrk="0" hangingPunct="1">
                <a:lnSpc>
                  <a:spcPct val="85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Source upfit parts in days, not weeks</a:t>
              </a:r>
            </a:p>
          </p:txBody>
        </p:sp>
      </p:grpSp>
      <p:pic>
        <p:nvPicPr>
          <p:cNvPr id="22" name="Picture 21">
            <a:extLst>
              <a:ext uri="{FF2B5EF4-FFF2-40B4-BE49-F238E27FC236}">
                <a16:creationId xmlns:a16="http://schemas.microsoft.com/office/drawing/2014/main" id="{2C36D2BC-23DF-9D4E-17FB-00606AC57ABC}"/>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38106" t="48335" r="36828" b="18749"/>
          <a:stretch/>
        </p:blipFill>
        <p:spPr>
          <a:xfrm>
            <a:off x="4644571" y="3314700"/>
            <a:ext cx="3055258" cy="2257425"/>
          </a:xfrm>
          <a:prstGeom prst="rect">
            <a:avLst/>
          </a:prstGeom>
        </p:spPr>
      </p:pic>
      <p:sp>
        <p:nvSpPr>
          <p:cNvPr id="33" name="Rectangle 32">
            <a:extLst>
              <a:ext uri="{FF2B5EF4-FFF2-40B4-BE49-F238E27FC236}">
                <a16:creationId xmlns:a16="http://schemas.microsoft.com/office/drawing/2014/main" id="{ED9DAC5A-0BD8-011C-4E38-C1A66DD695B3}"/>
              </a:ext>
            </a:extLst>
          </p:cNvPr>
          <p:cNvSpPr/>
          <p:nvPr/>
        </p:nvSpPr>
        <p:spPr>
          <a:xfrm>
            <a:off x="5465246" y="4569674"/>
            <a:ext cx="2092422" cy="534195"/>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4" name="CaixaDeTexto 7">
            <a:extLst>
              <a:ext uri="{FF2B5EF4-FFF2-40B4-BE49-F238E27FC236}">
                <a16:creationId xmlns:a16="http://schemas.microsoft.com/office/drawing/2014/main" id="{CA5F0687-FE8E-9F90-307F-A4372F066F07}"/>
              </a:ext>
            </a:extLst>
          </p:cNvPr>
          <p:cNvSpPr txBox="1"/>
          <p:nvPr/>
        </p:nvSpPr>
        <p:spPr>
          <a:xfrm>
            <a:off x="5609816" y="4749423"/>
            <a:ext cx="1789834" cy="301621"/>
          </a:xfrm>
          <a:prstGeom prst="rect">
            <a:avLst/>
          </a:prstGeom>
          <a:noFill/>
        </p:spPr>
        <p:txBody>
          <a:bodyPr wrap="square" rtlCol="0">
            <a:spAutoFit/>
          </a:bodyPr>
          <a:lstStyle>
            <a:defPPr>
              <a:defRPr lang="en-US"/>
            </a:defPPr>
            <a:lvl1pPr>
              <a:lnSpc>
                <a:spcPct val="85000"/>
              </a:lnSpc>
              <a:defRPr sz="4400" spc="-150">
                <a:solidFill>
                  <a:srgbClr val="2B4FF4"/>
                </a:solidFill>
                <a:latin typeface="Inter" panose="020B0502030000000004" pitchFamily="34" charset="0"/>
                <a:ea typeface="Inter" panose="020B0502030000000004" pitchFamily="34" charset="0"/>
                <a:cs typeface="Arial" panose="020B0604020202020204" pitchFamily="34" charset="0"/>
              </a:defRPr>
            </a:lvl1pPr>
          </a:lstStyle>
          <a:p>
            <a:pPr marL="0" marR="0" lvl="0" indent="0" algn="ctr" defTabSz="914400" rtl="0" eaLnBrk="1" fontAlgn="auto" latinLnBrk="0" hangingPunct="1">
              <a:lnSpc>
                <a:spcPct val="85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3057"/>
                </a:solidFill>
                <a:effectLst/>
                <a:uLnTx/>
                <a:uFillTx/>
                <a:latin typeface="Arial" panose="020B0604020202020204" pitchFamily="34" charset="0"/>
                <a:cs typeface="Arial" panose="020B0604020202020204" pitchFamily="34" charset="0"/>
              </a:rPr>
              <a:t>Ready inventory</a:t>
            </a:r>
          </a:p>
        </p:txBody>
      </p:sp>
      <p:sp>
        <p:nvSpPr>
          <p:cNvPr id="37" name="CaixaDeTexto 7">
            <a:extLst>
              <a:ext uri="{FF2B5EF4-FFF2-40B4-BE49-F238E27FC236}">
                <a16:creationId xmlns:a16="http://schemas.microsoft.com/office/drawing/2014/main" id="{81610963-3FD1-6169-25C6-1C07DD827690}"/>
              </a:ext>
            </a:extLst>
          </p:cNvPr>
          <p:cNvSpPr txBox="1"/>
          <p:nvPr/>
        </p:nvSpPr>
        <p:spPr>
          <a:xfrm>
            <a:off x="5460895" y="3894201"/>
            <a:ext cx="2094736" cy="563231"/>
          </a:xfrm>
          <a:prstGeom prst="rect">
            <a:avLst/>
          </a:prstGeom>
          <a:noFill/>
        </p:spPr>
        <p:txBody>
          <a:bodyPr wrap="square" rtlCol="0">
            <a:spAutoFit/>
          </a:bodyPr>
          <a:lstStyle>
            <a:defPPr>
              <a:defRPr lang="en-US"/>
            </a:defPPr>
            <a:lvl1pPr>
              <a:lnSpc>
                <a:spcPct val="85000"/>
              </a:lnSpc>
              <a:defRPr sz="4400" spc="-150">
                <a:solidFill>
                  <a:srgbClr val="2B4FF4"/>
                </a:solidFill>
                <a:latin typeface="Inter" panose="020B0502030000000004" pitchFamily="34" charset="0"/>
                <a:ea typeface="Inter" panose="020B0502030000000004" pitchFamily="34" charset="0"/>
                <a:cs typeface="Arial" panose="020B0604020202020204" pitchFamily="34" charset="0"/>
              </a:defRPr>
            </a:lvl1pPr>
          </a:lstStyle>
          <a:p>
            <a:pPr marL="0" marR="0" lvl="0" indent="0" algn="l" defTabSz="914400" rtl="0" eaLnBrk="1" fontAlgn="auto" latinLnBrk="0" hangingPunct="1">
              <a:lnSpc>
                <a:spcPct val="85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Source upfit parts in days, not weeks</a:t>
            </a:r>
          </a:p>
        </p:txBody>
      </p:sp>
      <p:cxnSp>
        <p:nvCxnSpPr>
          <p:cNvPr id="9" name="Straight Connector 8">
            <a:extLst>
              <a:ext uri="{FF2B5EF4-FFF2-40B4-BE49-F238E27FC236}">
                <a16:creationId xmlns:a16="http://schemas.microsoft.com/office/drawing/2014/main" id="{032B9AC2-EA95-30CF-91FE-D827CA54A132}"/>
              </a:ext>
            </a:extLst>
          </p:cNvPr>
          <p:cNvCxnSpPr>
            <a:cxnSpLocks/>
          </p:cNvCxnSpPr>
          <p:nvPr/>
        </p:nvCxnSpPr>
        <p:spPr>
          <a:xfrm rot="5400000">
            <a:off x="6504895" y="3577875"/>
            <a:ext cx="0" cy="2088000"/>
          </a:xfrm>
          <a:prstGeom prst="line">
            <a:avLst/>
          </a:prstGeom>
          <a:ln w="1016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9974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nodeType="withEffect">
                                  <p:stCondLst>
                                    <p:cond delay="0"/>
                                  </p:stCondLst>
                                  <p:childTnLst>
                                    <p:animMotion origin="layout" path="M -3.95833E-6 -1.11111E-6 L -3.95833E-6 -0.04074 " pathEditMode="relative" rAng="0" ptsTypes="AA">
                                      <p:cBhvr>
                                        <p:cTn id="6" dur="1000" fill="hold"/>
                                        <p:tgtEl>
                                          <p:spTgt spid="40"/>
                                        </p:tgtEl>
                                        <p:attrNameLst>
                                          <p:attrName>ppt_x</p:attrName>
                                          <p:attrName>ppt_y</p:attrName>
                                        </p:attrNameLst>
                                      </p:cBhvr>
                                      <p:rCtr x="0" y="-2037"/>
                                    </p:animMotion>
                                  </p:childTnLst>
                                </p:cTn>
                              </p:par>
                              <p:par>
                                <p:cTn id="7" presetID="10" presetClass="entr" presetSubtype="0" fill="hold" nodeType="withEffect">
                                  <p:stCondLst>
                                    <p:cond delay="0"/>
                                  </p:stCondLst>
                                  <p:childTnLst>
                                    <p:set>
                                      <p:cBhvr>
                                        <p:cTn id="8" dur="1" fill="hold">
                                          <p:stCondLst>
                                            <p:cond delay="0"/>
                                          </p:stCondLst>
                                        </p:cTn>
                                        <p:tgtEl>
                                          <p:spTgt spid="26"/>
                                        </p:tgtEl>
                                        <p:attrNameLst>
                                          <p:attrName>style.visibility</p:attrName>
                                        </p:attrNameLst>
                                      </p:cBhvr>
                                      <p:to>
                                        <p:strVal val="visible"/>
                                      </p:to>
                                    </p:set>
                                    <p:animEffect transition="in" filter="fade">
                                      <p:cBhvr>
                                        <p:cTn id="9" dur="1000"/>
                                        <p:tgtEl>
                                          <p:spTgt spid="26"/>
                                        </p:tgtEl>
                                      </p:cBhvr>
                                    </p:animEffect>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wipe(up)">
                                      <p:cBhvr>
                                        <p:cTn id="13" dur="750"/>
                                        <p:tgtEl>
                                          <p:spTgt spid="33"/>
                                        </p:tgtEl>
                                      </p:cBhvr>
                                    </p:animEffect>
                                  </p:childTnLst>
                                </p:cTn>
                              </p:par>
                              <p:par>
                                <p:cTn id="14" presetID="22" presetClass="entr" presetSubtype="8"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750"/>
                                        <p:tgtEl>
                                          <p:spTgt spid="34"/>
                                        </p:tgtEl>
                                      </p:cBhvr>
                                    </p:animEffect>
                                  </p:childTnLst>
                                </p:cTn>
                              </p:par>
                              <p:par>
                                <p:cTn id="20" presetID="10" presetClass="entr" presetSubtype="0" fill="hold" nodeType="withEffect">
                                  <p:stCondLst>
                                    <p:cond delay="175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par>
                                <p:cTn id="23" presetID="10" presetClass="entr" presetSubtype="0" fill="hold" grpId="0" nodeType="withEffect">
                                  <p:stCondLst>
                                    <p:cond delay="125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p:bldP spid="3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DCAB6B8-84BD-AB25-B96F-64DED565276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560" y="-421"/>
            <a:ext cx="12188976" cy="6858014"/>
          </a:xfrm>
          <a:prstGeom prst="rect">
            <a:avLst/>
          </a:prstGeom>
        </p:spPr>
      </p:pic>
      <p:pic>
        <p:nvPicPr>
          <p:cNvPr id="7" name="Picture 6">
            <a:extLst>
              <a:ext uri="{FF2B5EF4-FFF2-40B4-BE49-F238E27FC236}">
                <a16:creationId xmlns:a16="http://schemas.microsoft.com/office/drawing/2014/main" id="{28A1495B-23FB-7FC7-7506-67B61266917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838" y="3447"/>
            <a:ext cx="12188976" cy="6858014"/>
          </a:xfrm>
          <a:prstGeom prst="rect">
            <a:avLst/>
          </a:prstGeom>
        </p:spPr>
      </p:pic>
      <p:pic>
        <p:nvPicPr>
          <p:cNvPr id="9" name="Picture 8" descr="Graphical user interface&#10;&#10;Description automatically generated with medium confidence">
            <a:extLst>
              <a:ext uri="{FF2B5EF4-FFF2-40B4-BE49-F238E27FC236}">
                <a16:creationId xmlns:a16="http://schemas.microsoft.com/office/drawing/2014/main" id="{DAC21677-6252-0889-800F-4ACFC4154D9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524" y="0"/>
            <a:ext cx="12188952" cy="6858000"/>
          </a:xfrm>
          <a:prstGeom prst="rect">
            <a:avLst/>
          </a:prstGeom>
        </p:spPr>
      </p:pic>
      <p:pic>
        <p:nvPicPr>
          <p:cNvPr id="11" name="Picture 10" descr="Graphical user interface&#10;&#10;Description automatically generated with medium confidence">
            <a:extLst>
              <a:ext uri="{FF2B5EF4-FFF2-40B4-BE49-F238E27FC236}">
                <a16:creationId xmlns:a16="http://schemas.microsoft.com/office/drawing/2014/main" id="{46BAF606-3E57-4230-6686-AC6A7E826379}"/>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524" y="0"/>
            <a:ext cx="12188952" cy="6858000"/>
          </a:xfrm>
          <a:prstGeom prst="rect">
            <a:avLst/>
          </a:prstGeom>
        </p:spPr>
      </p:pic>
      <p:pic>
        <p:nvPicPr>
          <p:cNvPr id="13" name="Picture 12" descr="A picture containing text&#10;&#10;Description automatically generated">
            <a:extLst>
              <a:ext uri="{FF2B5EF4-FFF2-40B4-BE49-F238E27FC236}">
                <a16:creationId xmlns:a16="http://schemas.microsoft.com/office/drawing/2014/main" id="{BEBFF41D-A2A4-656D-2985-0553031C83CC}"/>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524" y="0"/>
            <a:ext cx="12188952" cy="6858000"/>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1B4A4516-AD61-15B1-A609-9AE61BCA0F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524" y="0"/>
            <a:ext cx="12188952" cy="6858000"/>
          </a:xfrm>
          <a:prstGeom prst="rect">
            <a:avLst/>
          </a:prstGeom>
        </p:spPr>
      </p:pic>
      <p:pic>
        <p:nvPicPr>
          <p:cNvPr id="17" name="Picture 16" descr="A picture containing arrow&#10;&#10;Description automatically generated">
            <a:extLst>
              <a:ext uri="{FF2B5EF4-FFF2-40B4-BE49-F238E27FC236}">
                <a16:creationId xmlns:a16="http://schemas.microsoft.com/office/drawing/2014/main" id="{205C4315-CB74-7B62-6340-AA3A45F97A7C}"/>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524" y="0"/>
            <a:ext cx="12188952" cy="6858000"/>
          </a:xfrm>
          <a:prstGeom prst="rect">
            <a:avLst/>
          </a:prstGeom>
        </p:spPr>
      </p:pic>
      <p:pic>
        <p:nvPicPr>
          <p:cNvPr id="19" name="Picture 18" descr="A picture containing text&#10;&#10;Description automatically generated">
            <a:extLst>
              <a:ext uri="{FF2B5EF4-FFF2-40B4-BE49-F238E27FC236}">
                <a16:creationId xmlns:a16="http://schemas.microsoft.com/office/drawing/2014/main" id="{FB4B58F3-32BA-D4BB-7CDC-7FCA1EE5E1A9}"/>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1524" y="0"/>
            <a:ext cx="12188952" cy="6858000"/>
          </a:xfrm>
          <a:prstGeom prst="rect">
            <a:avLst/>
          </a:prstGeom>
        </p:spPr>
      </p:pic>
      <p:pic>
        <p:nvPicPr>
          <p:cNvPr id="21" name="Picture 20" descr="A screenshot of a video game&#10;&#10;Description automatically generated with medium confidence">
            <a:extLst>
              <a:ext uri="{FF2B5EF4-FFF2-40B4-BE49-F238E27FC236}">
                <a16:creationId xmlns:a16="http://schemas.microsoft.com/office/drawing/2014/main" id="{0C33A93F-0EE9-DDB6-2EA7-68CFD9B5154E}"/>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1524" y="0"/>
            <a:ext cx="12188952" cy="6858000"/>
          </a:xfrm>
          <a:prstGeom prst="rect">
            <a:avLst/>
          </a:prstGeom>
        </p:spPr>
      </p:pic>
      <p:pic>
        <p:nvPicPr>
          <p:cNvPr id="23" name="Picture 22" descr="Logo&#10;&#10;Description automatically generated">
            <a:extLst>
              <a:ext uri="{FF2B5EF4-FFF2-40B4-BE49-F238E27FC236}">
                <a16:creationId xmlns:a16="http://schemas.microsoft.com/office/drawing/2014/main" id="{605ED35B-300F-D96F-E2B3-71F34F7FA6C7}"/>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1524" y="0"/>
            <a:ext cx="12188952" cy="6858000"/>
          </a:xfrm>
          <a:prstGeom prst="rect">
            <a:avLst/>
          </a:prstGeom>
        </p:spPr>
      </p:pic>
      <p:pic>
        <p:nvPicPr>
          <p:cNvPr id="25" name="Picture 24" descr="A picture containing arrow&#10;&#10;Description automatically generated">
            <a:extLst>
              <a:ext uri="{FF2B5EF4-FFF2-40B4-BE49-F238E27FC236}">
                <a16:creationId xmlns:a16="http://schemas.microsoft.com/office/drawing/2014/main" id="{1E8378EF-7E36-89F8-C998-E224B1928941}"/>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1524" y="0"/>
            <a:ext cx="12188952" cy="6858000"/>
          </a:xfrm>
          <a:prstGeom prst="rect">
            <a:avLst/>
          </a:prstGeom>
        </p:spPr>
      </p:pic>
      <p:pic>
        <p:nvPicPr>
          <p:cNvPr id="27" name="Picture 26" descr="Graphical user interface, text, application&#10;&#10;Description automatically generated">
            <a:extLst>
              <a:ext uri="{FF2B5EF4-FFF2-40B4-BE49-F238E27FC236}">
                <a16:creationId xmlns:a16="http://schemas.microsoft.com/office/drawing/2014/main" id="{241D2A04-7C72-8D8A-65E1-82DEF0087DBF}"/>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1524" y="0"/>
            <a:ext cx="12188952" cy="6858000"/>
          </a:xfrm>
          <a:prstGeom prst="rect">
            <a:avLst/>
          </a:prstGeom>
        </p:spPr>
      </p:pic>
      <p:pic>
        <p:nvPicPr>
          <p:cNvPr id="29" name="Picture 28" descr="A logo on a black background&#10;&#10;Description automatically generated with low confidence">
            <a:extLst>
              <a:ext uri="{FF2B5EF4-FFF2-40B4-BE49-F238E27FC236}">
                <a16:creationId xmlns:a16="http://schemas.microsoft.com/office/drawing/2014/main" id="{988BA9B1-F5F4-6D11-607C-C4EBC62E28FC}"/>
              </a:ext>
            </a:extLst>
          </p:cNvPr>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1524" y="0"/>
            <a:ext cx="12188952" cy="6858000"/>
          </a:xfrm>
          <a:prstGeom prst="rect">
            <a:avLst/>
          </a:prstGeom>
        </p:spPr>
      </p:pic>
      <p:pic>
        <p:nvPicPr>
          <p:cNvPr id="31" name="Picture 30" descr="Graphical user interface, application&#10;&#10;Description automatically generated">
            <a:extLst>
              <a:ext uri="{FF2B5EF4-FFF2-40B4-BE49-F238E27FC236}">
                <a16:creationId xmlns:a16="http://schemas.microsoft.com/office/drawing/2014/main" id="{B29988FF-90B6-AB96-E0A7-0EA8D2948AD3}"/>
              </a:ext>
            </a:extLst>
          </p:cNvPr>
          <p:cNvPicPr>
            <a:picLocks noChangeAspect="1"/>
          </p:cNvPicPr>
          <p:nvPr/>
        </p:nvPicPr>
        <p:blipFill rotWithShape="1">
          <a:blip r:embed="rId16" cstate="email">
            <a:extLst>
              <a:ext uri="{28A0092B-C50C-407E-A947-70E740481C1C}">
                <a14:useLocalDpi xmlns:a14="http://schemas.microsoft.com/office/drawing/2010/main"/>
              </a:ext>
            </a:extLst>
          </a:blip>
          <a:srcRect l="56847" t="38413" r="8382" b="40952"/>
          <a:stretch/>
        </p:blipFill>
        <p:spPr>
          <a:xfrm>
            <a:off x="6930570" y="2452916"/>
            <a:ext cx="4238173" cy="1415143"/>
          </a:xfrm>
          <a:prstGeom prst="rect">
            <a:avLst/>
          </a:prstGeom>
        </p:spPr>
      </p:pic>
      <p:pic>
        <p:nvPicPr>
          <p:cNvPr id="33" name="Picture 32" descr="A picture containing text&#10;&#10;Description automatically generated">
            <a:extLst>
              <a:ext uri="{FF2B5EF4-FFF2-40B4-BE49-F238E27FC236}">
                <a16:creationId xmlns:a16="http://schemas.microsoft.com/office/drawing/2014/main" id="{0114B82E-6FE7-04D1-F010-C2E22555B137}"/>
              </a:ext>
            </a:extLst>
          </p:cNvPr>
          <p:cNvPicPr>
            <a:picLocks noChangeAspect="1"/>
          </p:cNvPicPr>
          <p:nvPr/>
        </p:nvPicPr>
        <p:blipFill rotWithShape="1">
          <a:blip r:embed="rId17" cstate="email">
            <a:extLst>
              <a:ext uri="{28A0092B-C50C-407E-A947-70E740481C1C}">
                <a14:useLocalDpi xmlns:a14="http://schemas.microsoft.com/office/drawing/2010/main"/>
              </a:ext>
            </a:extLst>
          </a:blip>
          <a:srcRect t="81376" r="58991"/>
          <a:stretch/>
        </p:blipFill>
        <p:spPr>
          <a:xfrm>
            <a:off x="1524" y="5580742"/>
            <a:ext cx="4998647" cy="1277257"/>
          </a:xfrm>
          <a:prstGeom prst="rect">
            <a:avLst/>
          </a:prstGeom>
        </p:spPr>
      </p:pic>
      <p:pic>
        <p:nvPicPr>
          <p:cNvPr id="35" name="Picture 34" descr="Shape&#10;&#10;Description automatically generated with low confidence">
            <a:extLst>
              <a:ext uri="{FF2B5EF4-FFF2-40B4-BE49-F238E27FC236}">
                <a16:creationId xmlns:a16="http://schemas.microsoft.com/office/drawing/2014/main" id="{F7318814-7954-C2FF-E105-280B4860931E}"/>
              </a:ext>
            </a:extLst>
          </p:cNvPr>
          <p:cNvPicPr>
            <a:picLocks noChangeAspect="1"/>
          </p:cNvPicPr>
          <p:nvPr/>
        </p:nvPicPr>
        <p:blipFill rotWithShape="1">
          <a:blip r:embed="rId18" cstate="email">
            <a:extLst>
              <a:ext uri="{28A0092B-C50C-407E-A947-70E740481C1C}">
                <a14:useLocalDpi xmlns:a14="http://schemas.microsoft.com/office/drawing/2010/main"/>
              </a:ext>
            </a:extLst>
          </a:blip>
          <a:srcRect t="73439" r="87390"/>
          <a:stretch/>
        </p:blipFill>
        <p:spPr>
          <a:xfrm>
            <a:off x="1524" y="5036456"/>
            <a:ext cx="1536990" cy="1821543"/>
          </a:xfrm>
          <a:prstGeom prst="rect">
            <a:avLst/>
          </a:prstGeom>
        </p:spPr>
      </p:pic>
      <p:pic>
        <p:nvPicPr>
          <p:cNvPr id="37" name="Picture 36" descr="Graphical user interface, application&#10;&#10;Description automatically generated">
            <a:extLst>
              <a:ext uri="{FF2B5EF4-FFF2-40B4-BE49-F238E27FC236}">
                <a16:creationId xmlns:a16="http://schemas.microsoft.com/office/drawing/2014/main" id="{E3700C05-94D3-1FBD-A5B2-C59025B3815E}"/>
              </a:ext>
            </a:extLst>
          </p:cNvPr>
          <p:cNvPicPr>
            <a:picLocks noChangeAspect="1"/>
          </p:cNvPicPr>
          <p:nvPr/>
        </p:nvPicPr>
        <p:blipFill rotWithShape="1">
          <a:blip r:embed="rId19" cstate="email">
            <a:extLst>
              <a:ext uri="{28A0092B-C50C-407E-A947-70E740481C1C}">
                <a14:useLocalDpi xmlns:a14="http://schemas.microsoft.com/office/drawing/2010/main"/>
              </a:ext>
            </a:extLst>
          </a:blip>
          <a:srcRect l="16360" t="42434" r="56133" b="31005"/>
          <a:stretch/>
        </p:blipFill>
        <p:spPr>
          <a:xfrm>
            <a:off x="2307771" y="3077028"/>
            <a:ext cx="3352800" cy="1821543"/>
          </a:xfrm>
          <a:prstGeom prst="rect">
            <a:avLst/>
          </a:prstGeom>
        </p:spPr>
      </p:pic>
      <p:pic>
        <p:nvPicPr>
          <p:cNvPr id="39" name="Picture 38" descr="A screenshot of a computer&#10;&#10;Description automatically generated with medium confidence">
            <a:extLst>
              <a:ext uri="{FF2B5EF4-FFF2-40B4-BE49-F238E27FC236}">
                <a16:creationId xmlns:a16="http://schemas.microsoft.com/office/drawing/2014/main" id="{75A07705-CEB4-0E9D-7EA5-05E03AB655E6}"/>
              </a:ext>
            </a:extLst>
          </p:cNvPr>
          <p:cNvPicPr>
            <a:picLocks noChangeAspect="1"/>
          </p:cNvPicPr>
          <p:nvPr/>
        </p:nvPicPr>
        <p:blipFill rotWithShape="1">
          <a:blip r:embed="rId20" cstate="email">
            <a:extLst>
              <a:ext uri="{28A0092B-C50C-407E-A947-70E740481C1C}">
                <a14:useLocalDpi xmlns:a14="http://schemas.microsoft.com/office/drawing/2010/main"/>
              </a:ext>
            </a:extLst>
          </a:blip>
          <a:srcRect r="69112" b="74180"/>
          <a:stretch/>
        </p:blipFill>
        <p:spPr>
          <a:xfrm>
            <a:off x="1524" y="0"/>
            <a:ext cx="3764933" cy="1770743"/>
          </a:xfrm>
          <a:prstGeom prst="rect">
            <a:avLst/>
          </a:prstGeom>
        </p:spPr>
      </p:pic>
      <p:pic>
        <p:nvPicPr>
          <p:cNvPr id="41" name="Picture 40" descr="Icon&#10;&#10;Description automatically generated with medium confidence">
            <a:extLst>
              <a:ext uri="{FF2B5EF4-FFF2-40B4-BE49-F238E27FC236}">
                <a16:creationId xmlns:a16="http://schemas.microsoft.com/office/drawing/2014/main" id="{61ED2112-9FF4-FF44-5848-2977F9439CA2}"/>
              </a:ext>
            </a:extLst>
          </p:cNvPr>
          <p:cNvPicPr>
            <a:picLocks noChangeAspect="1"/>
          </p:cNvPicPr>
          <p:nvPr/>
        </p:nvPicPr>
        <p:blipFill rotWithShape="1">
          <a:blip r:embed="rId21" cstate="email">
            <a:extLst>
              <a:ext uri="{28A0092B-C50C-407E-A947-70E740481C1C}">
                <a14:useLocalDpi xmlns:a14="http://schemas.microsoft.com/office/drawing/2010/main"/>
              </a:ext>
            </a:extLst>
          </a:blip>
          <a:srcRect b="41376"/>
          <a:stretch/>
        </p:blipFill>
        <p:spPr>
          <a:xfrm>
            <a:off x="1524" y="0"/>
            <a:ext cx="12188952" cy="4020457"/>
          </a:xfrm>
          <a:prstGeom prst="rect">
            <a:avLst/>
          </a:prstGeom>
        </p:spPr>
      </p:pic>
      <p:pic>
        <p:nvPicPr>
          <p:cNvPr id="47" name="Picture 46" descr="A screenshot of a computer&#10;&#10;Description automatically generated with low confidence">
            <a:extLst>
              <a:ext uri="{FF2B5EF4-FFF2-40B4-BE49-F238E27FC236}">
                <a16:creationId xmlns:a16="http://schemas.microsoft.com/office/drawing/2014/main" id="{21F887EB-CC14-F849-BA4A-41F9F186C2F9}"/>
              </a:ext>
            </a:extLst>
          </p:cNvPr>
          <p:cNvPicPr>
            <a:picLocks noChangeAspect="1"/>
          </p:cNvPicPr>
          <p:nvPr/>
        </p:nvPicPr>
        <p:blipFill rotWithShape="1">
          <a:blip r:embed="rId22" cstate="email">
            <a:extLst>
              <a:ext uri="{28A0092B-C50C-407E-A947-70E740481C1C}">
                <a14:useLocalDpi xmlns:a14="http://schemas.microsoft.com/office/drawing/2010/main"/>
              </a:ext>
            </a:extLst>
          </a:blip>
          <a:srcRect t="26528" r="74381" b="40000"/>
          <a:stretch/>
        </p:blipFill>
        <p:spPr>
          <a:xfrm>
            <a:off x="1524" y="1819275"/>
            <a:ext cx="3122676" cy="2295526"/>
          </a:xfrm>
          <a:prstGeom prst="rect">
            <a:avLst/>
          </a:prstGeom>
        </p:spPr>
      </p:pic>
      <p:pic>
        <p:nvPicPr>
          <p:cNvPr id="49" name="Picture 48" descr="A picture containing logo&#10;&#10;Description automatically generated">
            <a:extLst>
              <a:ext uri="{FF2B5EF4-FFF2-40B4-BE49-F238E27FC236}">
                <a16:creationId xmlns:a16="http://schemas.microsoft.com/office/drawing/2014/main" id="{759A3FBD-B238-AF30-57DF-E5EFE951424C}"/>
              </a:ext>
            </a:extLst>
          </p:cNvPr>
          <p:cNvPicPr>
            <a:picLocks noChangeAspect="1"/>
          </p:cNvPicPr>
          <p:nvPr/>
        </p:nvPicPr>
        <p:blipFill rotWithShape="1">
          <a:blip r:embed="rId23" cstate="email">
            <a:extLst>
              <a:ext uri="{28A0092B-C50C-407E-A947-70E740481C1C}">
                <a14:useLocalDpi xmlns:a14="http://schemas.microsoft.com/office/drawing/2010/main"/>
              </a:ext>
            </a:extLst>
          </a:blip>
          <a:srcRect l="39294" t="16528" r="41170" b="47083"/>
          <a:stretch/>
        </p:blipFill>
        <p:spPr>
          <a:xfrm>
            <a:off x="4105275" y="723900"/>
            <a:ext cx="2381250" cy="2495550"/>
          </a:xfrm>
          <a:prstGeom prst="rect">
            <a:avLst/>
          </a:prstGeom>
        </p:spPr>
      </p:pic>
      <p:pic>
        <p:nvPicPr>
          <p:cNvPr id="51" name="Picture 50" descr="A picture containing logo&#10;&#10;Description automatically generated">
            <a:extLst>
              <a:ext uri="{FF2B5EF4-FFF2-40B4-BE49-F238E27FC236}">
                <a16:creationId xmlns:a16="http://schemas.microsoft.com/office/drawing/2014/main" id="{0D0B7DCF-2CAB-93A2-2E60-16DFC81C1413}"/>
              </a:ext>
            </a:extLst>
          </p:cNvPr>
          <p:cNvPicPr>
            <a:picLocks noChangeAspect="1"/>
          </p:cNvPicPr>
          <p:nvPr/>
        </p:nvPicPr>
        <p:blipFill rotWithShape="1">
          <a:blip r:embed="rId24" cstate="email">
            <a:extLst>
              <a:ext uri="{28A0092B-C50C-407E-A947-70E740481C1C}">
                <a14:useLocalDpi xmlns:a14="http://schemas.microsoft.com/office/drawing/2010/main"/>
              </a:ext>
            </a:extLst>
          </a:blip>
          <a:srcRect l="49141" t="45972" r="20305" b="26527"/>
          <a:stretch/>
        </p:blipFill>
        <p:spPr>
          <a:xfrm>
            <a:off x="5991224" y="3145517"/>
            <a:ext cx="3724275" cy="1885951"/>
          </a:xfrm>
          <a:prstGeom prst="rect">
            <a:avLst/>
          </a:prstGeom>
        </p:spPr>
      </p:pic>
      <p:pic>
        <p:nvPicPr>
          <p:cNvPr id="53" name="Picture 52" descr="A picture containing logo&#10;&#10;Description automatically generated">
            <a:extLst>
              <a:ext uri="{FF2B5EF4-FFF2-40B4-BE49-F238E27FC236}">
                <a16:creationId xmlns:a16="http://schemas.microsoft.com/office/drawing/2014/main" id="{5CDF9B9D-B9BA-0748-76D2-29418FBC1FCE}"/>
              </a:ext>
            </a:extLst>
          </p:cNvPr>
          <p:cNvPicPr>
            <a:picLocks noChangeAspect="1"/>
          </p:cNvPicPr>
          <p:nvPr/>
        </p:nvPicPr>
        <p:blipFill rotWithShape="1">
          <a:blip r:embed="rId25" cstate="email">
            <a:extLst>
              <a:ext uri="{28A0092B-C50C-407E-A947-70E740481C1C}">
                <a14:useLocalDpi xmlns:a14="http://schemas.microsoft.com/office/drawing/2010/main"/>
              </a:ext>
            </a:extLst>
          </a:blip>
          <a:srcRect l="19055" r="57033" b="66667"/>
          <a:stretch/>
        </p:blipFill>
        <p:spPr>
          <a:xfrm>
            <a:off x="2324100" y="0"/>
            <a:ext cx="2914650" cy="2286000"/>
          </a:xfrm>
          <a:prstGeom prst="rect">
            <a:avLst/>
          </a:prstGeom>
        </p:spPr>
      </p:pic>
      <p:pic>
        <p:nvPicPr>
          <p:cNvPr id="55" name="Picture 54" descr="A picture containing graphical user interface&#10;&#10;Description automatically generated">
            <a:extLst>
              <a:ext uri="{FF2B5EF4-FFF2-40B4-BE49-F238E27FC236}">
                <a16:creationId xmlns:a16="http://schemas.microsoft.com/office/drawing/2014/main" id="{B2D9FEAB-958B-4A11-2AE9-15AD7363269E}"/>
              </a:ext>
            </a:extLst>
          </p:cNvPr>
          <p:cNvPicPr>
            <a:picLocks noChangeAspect="1"/>
          </p:cNvPicPr>
          <p:nvPr/>
        </p:nvPicPr>
        <p:blipFill rotWithShape="1">
          <a:blip r:embed="rId26">
            <a:extLst>
              <a:ext uri="{28A0092B-C50C-407E-A947-70E740481C1C}">
                <a14:useLocalDpi xmlns:a14="http://schemas.microsoft.com/office/drawing/2010/main"/>
              </a:ext>
            </a:extLst>
          </a:blip>
          <a:srcRect l="70864" t="46389" b="28195"/>
          <a:stretch/>
        </p:blipFill>
        <p:spPr>
          <a:xfrm>
            <a:off x="8396138" y="3072495"/>
            <a:ext cx="3794338" cy="1862364"/>
          </a:xfrm>
          <a:prstGeom prst="rect">
            <a:avLst/>
          </a:prstGeom>
        </p:spPr>
      </p:pic>
      <p:grpSp>
        <p:nvGrpSpPr>
          <p:cNvPr id="80" name="Group 79">
            <a:extLst>
              <a:ext uri="{FF2B5EF4-FFF2-40B4-BE49-F238E27FC236}">
                <a16:creationId xmlns:a16="http://schemas.microsoft.com/office/drawing/2014/main" id="{E5C461E1-7649-D27C-81B4-A9B01DE8E4A7}"/>
              </a:ext>
            </a:extLst>
          </p:cNvPr>
          <p:cNvGrpSpPr/>
          <p:nvPr/>
        </p:nvGrpSpPr>
        <p:grpSpPr>
          <a:xfrm>
            <a:off x="7062725" y="2266630"/>
            <a:ext cx="5129275" cy="0"/>
            <a:chOff x="6408032" y="11815048"/>
            <a:chExt cx="5129275" cy="0"/>
          </a:xfrm>
        </p:grpSpPr>
        <p:cxnSp>
          <p:nvCxnSpPr>
            <p:cNvPr id="64" name="Straight Connector 63">
              <a:extLst>
                <a:ext uri="{FF2B5EF4-FFF2-40B4-BE49-F238E27FC236}">
                  <a16:creationId xmlns:a16="http://schemas.microsoft.com/office/drawing/2014/main" id="{3909F7C8-800C-A4FA-D663-2CF2ADBD632E}"/>
                </a:ext>
              </a:extLst>
            </p:cNvPr>
            <p:cNvCxnSpPr>
              <a:cxnSpLocks/>
            </p:cNvCxnSpPr>
            <p:nvPr/>
          </p:nvCxnSpPr>
          <p:spPr>
            <a:xfrm>
              <a:off x="9113420" y="11815048"/>
              <a:ext cx="2423887" cy="0"/>
            </a:xfrm>
            <a:prstGeom prst="line">
              <a:avLst/>
            </a:prstGeom>
            <a:ln w="101600">
              <a:solidFill>
                <a:srgbClr val="003057"/>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7D946024-2089-BE9B-1C05-D25BC9076D64}"/>
                </a:ext>
              </a:extLst>
            </p:cNvPr>
            <p:cNvCxnSpPr>
              <a:cxnSpLocks/>
            </p:cNvCxnSpPr>
            <p:nvPr/>
          </p:nvCxnSpPr>
          <p:spPr>
            <a:xfrm>
              <a:off x="6408032" y="11815048"/>
              <a:ext cx="2705388" cy="0"/>
            </a:xfrm>
            <a:prstGeom prst="line">
              <a:avLst/>
            </a:prstGeom>
            <a:ln w="101600">
              <a:solidFill>
                <a:srgbClr val="F0E7DA"/>
              </a:solidFill>
            </a:ln>
          </p:spPr>
          <p:style>
            <a:lnRef idx="1">
              <a:schemeClr val="accent1"/>
            </a:lnRef>
            <a:fillRef idx="0">
              <a:schemeClr val="accent1"/>
            </a:fillRef>
            <a:effectRef idx="0">
              <a:schemeClr val="accent1"/>
            </a:effectRef>
            <a:fontRef idx="minor">
              <a:schemeClr val="tx1"/>
            </a:fontRef>
          </p:style>
        </p:cxnSp>
      </p:grpSp>
      <p:sp>
        <p:nvSpPr>
          <p:cNvPr id="77" name="CaixaDeTexto 7">
            <a:extLst>
              <a:ext uri="{FF2B5EF4-FFF2-40B4-BE49-F238E27FC236}">
                <a16:creationId xmlns:a16="http://schemas.microsoft.com/office/drawing/2014/main" id="{A4C04E88-DC0A-42AF-845C-57B666A0CD34}"/>
              </a:ext>
            </a:extLst>
          </p:cNvPr>
          <p:cNvSpPr txBox="1"/>
          <p:nvPr/>
        </p:nvSpPr>
        <p:spPr>
          <a:xfrm>
            <a:off x="6095384" y="649708"/>
            <a:ext cx="5283413" cy="824841"/>
          </a:xfrm>
          <a:prstGeom prst="rect">
            <a:avLst/>
          </a:prstGeom>
          <a:noFill/>
        </p:spPr>
        <p:txBody>
          <a:bodyPr wrap="square" rtlCol="0">
            <a:spAutoFit/>
          </a:bodyPr>
          <a:lstStyle/>
          <a:p>
            <a:pPr marL="0" marR="0" lvl="0" indent="0" algn="r" defTabSz="914400" rtl="0" eaLnBrk="1" fontAlgn="auto" latinLnBrk="0" hangingPunct="1">
              <a:lnSpc>
                <a:spcPct val="85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Inter" panose="020B0502030000000004" pitchFamily="34" charset="0"/>
                <a:cs typeface="Arial" panose="020B0604020202020204" pitchFamily="34" charset="0"/>
              </a:rPr>
              <a:t>MORE COMPETITION </a:t>
            </a:r>
            <a:r>
              <a:rPr kumimoji="0" lang="en-US" sz="2800" b="0" i="0" u="none" strike="noStrike" kern="1200" cap="none" spc="0" normalizeH="0" baseline="0" noProof="0" dirty="0">
                <a:ln>
                  <a:noFill/>
                </a:ln>
                <a:solidFill>
                  <a:prstClr val="white"/>
                </a:solidFill>
                <a:effectLst/>
                <a:uLnTx/>
                <a:uFillTx/>
                <a:latin typeface="Arial" panose="020B0604020202020204" pitchFamily="34" charset="0"/>
                <a:ea typeface="Inter" panose="020B0502030000000004" pitchFamily="34" charset="0"/>
                <a:cs typeface="Arial" panose="020B0604020202020204" pitchFamily="34" charset="0"/>
              </a:rPr>
              <a:t>MAKES IT HARDER FOR BUYERS </a:t>
            </a:r>
          </a:p>
        </p:txBody>
      </p:sp>
      <p:sp>
        <p:nvSpPr>
          <p:cNvPr id="79" name="CaixaDeTexto 7">
            <a:extLst>
              <a:ext uri="{FF2B5EF4-FFF2-40B4-BE49-F238E27FC236}">
                <a16:creationId xmlns:a16="http://schemas.microsoft.com/office/drawing/2014/main" id="{80736F72-6F16-7DFE-7153-21277197975E}"/>
              </a:ext>
            </a:extLst>
          </p:cNvPr>
          <p:cNvSpPr txBox="1"/>
          <p:nvPr/>
        </p:nvSpPr>
        <p:spPr>
          <a:xfrm>
            <a:off x="6707226" y="1454131"/>
            <a:ext cx="4671571" cy="798680"/>
          </a:xfrm>
          <a:prstGeom prst="rect">
            <a:avLst/>
          </a:prstGeom>
          <a:noFill/>
        </p:spPr>
        <p:txBody>
          <a:bodyPr wrap="square" rtlCol="0">
            <a:spAutoFit/>
          </a:bodyPr>
          <a:lstStyle>
            <a:defPPr>
              <a:defRPr lang="en-US"/>
            </a:defPPr>
            <a:lvl1pPr>
              <a:lnSpc>
                <a:spcPct val="85000"/>
              </a:lnSpc>
              <a:defRPr sz="4400" b="1" spc="-150">
                <a:latin typeface="Century Gothic" panose="020B0502020202020204" pitchFamily="34" charset="0"/>
                <a:ea typeface="Inter" panose="020B0502030000000004" pitchFamily="34" charset="0"/>
                <a:cs typeface="Arial" panose="020B0604020202020204" pitchFamily="34" charset="0"/>
              </a:defRPr>
            </a:lvl1pPr>
          </a:lstStyle>
          <a:p>
            <a:pPr marL="0" marR="0" lvl="0" indent="0" algn="r" defTabSz="914400" rtl="0" eaLnBrk="1" fontAlgn="auto" latinLnBrk="0" hangingPunct="1">
              <a:lnSpc>
                <a:spcPct val="85000"/>
              </a:lnSpc>
              <a:spcBef>
                <a:spcPts val="0"/>
              </a:spcBef>
              <a:spcAft>
                <a:spcPts val="0"/>
              </a:spcAft>
              <a:buClrTx/>
              <a:buSzTx/>
              <a:buFontTx/>
              <a:buNone/>
              <a:tabLst/>
              <a:defRPr/>
            </a:pPr>
            <a:r>
              <a:rPr kumimoji="0" lang="en-US" sz="5300" b="1"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TO FIND YOU</a:t>
            </a:r>
          </a:p>
        </p:txBody>
      </p:sp>
      <p:pic>
        <p:nvPicPr>
          <p:cNvPr id="45" name="Picture 44" descr="Graphical user interface&#10;&#10;Description automatically generated with medium confidence">
            <a:extLst>
              <a:ext uri="{FF2B5EF4-FFF2-40B4-BE49-F238E27FC236}">
                <a16:creationId xmlns:a16="http://schemas.microsoft.com/office/drawing/2014/main" id="{A01F3C45-ADB3-CC11-3109-647B371D3516}"/>
              </a:ext>
            </a:extLst>
          </p:cNvPr>
          <p:cNvPicPr>
            <a:picLocks noChangeAspect="1"/>
          </p:cNvPicPr>
          <p:nvPr/>
        </p:nvPicPr>
        <p:blipFill rotWithShape="1">
          <a:blip r:embed="rId27" cstate="email">
            <a:extLst>
              <a:ext uri="{28A0092B-C50C-407E-A947-70E740481C1C}">
                <a14:useLocalDpi xmlns:a14="http://schemas.microsoft.com/office/drawing/2010/main"/>
              </a:ext>
            </a:extLst>
          </a:blip>
          <a:srcRect l="48280" t="27639" r="33512" b="46806"/>
          <a:stretch/>
        </p:blipFill>
        <p:spPr>
          <a:xfrm>
            <a:off x="5057775" y="2209799"/>
            <a:ext cx="2219325" cy="1752601"/>
          </a:xfrm>
          <a:prstGeom prst="rect">
            <a:avLst/>
          </a:prstGeom>
        </p:spPr>
      </p:pic>
      <p:pic>
        <p:nvPicPr>
          <p:cNvPr id="43" name="Picture 42" descr="Logo&#10;&#10;Description automatically generated with medium confidence">
            <a:extLst>
              <a:ext uri="{FF2B5EF4-FFF2-40B4-BE49-F238E27FC236}">
                <a16:creationId xmlns:a16="http://schemas.microsoft.com/office/drawing/2014/main" id="{E8BB73D8-31AF-7F09-D847-5E8F8D36FF53}"/>
              </a:ext>
            </a:extLst>
          </p:cNvPr>
          <p:cNvPicPr>
            <a:picLocks noChangeAspect="1"/>
          </p:cNvPicPr>
          <p:nvPr/>
        </p:nvPicPr>
        <p:blipFill rotWithShape="1">
          <a:blip r:embed="rId28" cstate="email">
            <a:extLst>
              <a:ext uri="{28A0092B-C50C-407E-A947-70E740481C1C}">
                <a14:useLocalDpi xmlns:a14="http://schemas.microsoft.com/office/drawing/2010/main"/>
              </a:ext>
            </a:extLst>
          </a:blip>
          <a:srcRect l="16241" t="23333" r="50703" b="45000"/>
          <a:stretch/>
        </p:blipFill>
        <p:spPr>
          <a:xfrm>
            <a:off x="2105026" y="1800225"/>
            <a:ext cx="3371850" cy="1817451"/>
          </a:xfrm>
          <a:prstGeom prst="rect">
            <a:avLst/>
          </a:prstGeom>
        </p:spPr>
      </p:pic>
      <p:grpSp>
        <p:nvGrpSpPr>
          <p:cNvPr id="85" name="Group 84">
            <a:extLst>
              <a:ext uri="{FF2B5EF4-FFF2-40B4-BE49-F238E27FC236}">
                <a16:creationId xmlns:a16="http://schemas.microsoft.com/office/drawing/2014/main" id="{5775BDB5-0E89-F5E2-7AF1-E04C6F2B8E78}"/>
              </a:ext>
            </a:extLst>
          </p:cNvPr>
          <p:cNvGrpSpPr/>
          <p:nvPr/>
        </p:nvGrpSpPr>
        <p:grpSpPr>
          <a:xfrm>
            <a:off x="11024975" y="6397282"/>
            <a:ext cx="939323" cy="234329"/>
            <a:chOff x="10208131" y="5713698"/>
            <a:chExt cx="1754791" cy="406640"/>
          </a:xfrm>
          <a:solidFill>
            <a:schemeClr val="bg1"/>
          </a:solidFill>
        </p:grpSpPr>
        <p:sp>
          <p:nvSpPr>
            <p:cNvPr id="86" name="Freeform: Shape 12">
              <a:extLst>
                <a:ext uri="{FF2B5EF4-FFF2-40B4-BE49-F238E27FC236}">
                  <a16:creationId xmlns:a16="http://schemas.microsoft.com/office/drawing/2014/main" id="{1E3999FE-0375-D442-061B-6235A94B058B}"/>
                </a:ext>
              </a:extLst>
            </p:cNvPr>
            <p:cNvSpPr/>
            <p:nvPr/>
          </p:nvSpPr>
          <p:spPr>
            <a:xfrm>
              <a:off x="10538649" y="5820950"/>
              <a:ext cx="275558" cy="298608"/>
            </a:xfrm>
            <a:custGeom>
              <a:avLst/>
              <a:gdLst>
                <a:gd name="connsiteX0" fmla="*/ 137217 w 275558"/>
                <a:gd name="connsiteY0" fmla="*/ 235351 h 298608"/>
                <a:gd name="connsiteX1" fmla="*/ 62636 w 275558"/>
                <a:gd name="connsiteY1" fmla="*/ 149626 h 298608"/>
                <a:gd name="connsiteX2" fmla="*/ 137217 w 275558"/>
                <a:gd name="connsiteY2" fmla="*/ 63901 h 298608"/>
                <a:gd name="connsiteX3" fmla="*/ 211893 w 275558"/>
                <a:gd name="connsiteY3" fmla="*/ 149626 h 298608"/>
                <a:gd name="connsiteX4" fmla="*/ 137217 w 275558"/>
                <a:gd name="connsiteY4" fmla="*/ 235351 h 298608"/>
                <a:gd name="connsiteX5" fmla="*/ 137217 w 275558"/>
                <a:gd name="connsiteY5" fmla="*/ -107 h 298608"/>
                <a:gd name="connsiteX6" fmla="*/ -515 w 275558"/>
                <a:gd name="connsiteY6" fmla="*/ 151531 h 298608"/>
                <a:gd name="connsiteX7" fmla="*/ 137217 w 275558"/>
                <a:gd name="connsiteY7" fmla="*/ 298502 h 298608"/>
                <a:gd name="connsiteX8" fmla="*/ 275044 w 275558"/>
                <a:gd name="connsiteY8" fmla="*/ 151531 h 298608"/>
                <a:gd name="connsiteX9" fmla="*/ 137217 w 275558"/>
                <a:gd name="connsiteY9" fmla="*/ -107 h 298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5558" h="298608">
                  <a:moveTo>
                    <a:pt x="137217" y="235351"/>
                  </a:moveTo>
                  <a:cubicBezTo>
                    <a:pt x="93021" y="235351"/>
                    <a:pt x="62636" y="204395"/>
                    <a:pt x="62636" y="149626"/>
                  </a:cubicBezTo>
                  <a:cubicBezTo>
                    <a:pt x="62636" y="97906"/>
                    <a:pt x="91877" y="63901"/>
                    <a:pt x="137217" y="63901"/>
                  </a:cubicBezTo>
                  <a:cubicBezTo>
                    <a:pt x="182556" y="63901"/>
                    <a:pt x="211893" y="98382"/>
                    <a:pt x="211893" y="149626"/>
                  </a:cubicBezTo>
                  <a:cubicBezTo>
                    <a:pt x="211893" y="204776"/>
                    <a:pt x="181508" y="235351"/>
                    <a:pt x="137217" y="235351"/>
                  </a:cubicBezTo>
                  <a:moveTo>
                    <a:pt x="137217" y="-107"/>
                  </a:moveTo>
                  <a:cubicBezTo>
                    <a:pt x="51492" y="-107"/>
                    <a:pt x="-515" y="73998"/>
                    <a:pt x="-515" y="151531"/>
                  </a:cubicBezTo>
                  <a:cubicBezTo>
                    <a:pt x="-515" y="223921"/>
                    <a:pt x="45396" y="298502"/>
                    <a:pt x="137217" y="298502"/>
                  </a:cubicBezTo>
                  <a:cubicBezTo>
                    <a:pt x="229038" y="298502"/>
                    <a:pt x="275044" y="223921"/>
                    <a:pt x="275044" y="151531"/>
                  </a:cubicBezTo>
                  <a:cubicBezTo>
                    <a:pt x="275044" y="73998"/>
                    <a:pt x="223418" y="-107"/>
                    <a:pt x="137217" y="-107"/>
                  </a:cubicBezTo>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7" name="Freeform: Shape 14">
              <a:extLst>
                <a:ext uri="{FF2B5EF4-FFF2-40B4-BE49-F238E27FC236}">
                  <a16:creationId xmlns:a16="http://schemas.microsoft.com/office/drawing/2014/main" id="{E1C1B196-A6A1-6F35-47DB-F98131C6B941}"/>
                </a:ext>
              </a:extLst>
            </p:cNvPr>
            <p:cNvSpPr/>
            <p:nvPr/>
          </p:nvSpPr>
          <p:spPr>
            <a:xfrm>
              <a:off x="11678315" y="5821141"/>
              <a:ext cx="284607" cy="292703"/>
            </a:xfrm>
            <a:custGeom>
              <a:avLst/>
              <a:gdLst>
                <a:gd name="connsiteX0" fmla="*/ 284093 w 284607"/>
                <a:gd name="connsiteY0" fmla="*/ 227160 h 292703"/>
                <a:gd name="connsiteX1" fmla="*/ 284093 w 284607"/>
                <a:gd name="connsiteY1" fmla="*/ 292597 h 292703"/>
                <a:gd name="connsiteX2" fmla="*/ 214369 w 284607"/>
                <a:gd name="connsiteY2" fmla="*/ 292597 h 292703"/>
                <a:gd name="connsiteX3" fmla="*/ 172078 w 284607"/>
                <a:gd name="connsiteY3" fmla="*/ 250306 h 292703"/>
                <a:gd name="connsiteX4" fmla="*/ 172078 w 284607"/>
                <a:gd name="connsiteY4" fmla="*/ 250210 h 292703"/>
                <a:gd name="connsiteX5" fmla="*/ 172078 w 284607"/>
                <a:gd name="connsiteY5" fmla="*/ 103144 h 292703"/>
                <a:gd name="connsiteX6" fmla="*/ 122072 w 284607"/>
                <a:gd name="connsiteY6" fmla="*/ 59996 h 292703"/>
                <a:gd name="connsiteX7" fmla="*/ 64922 w 284607"/>
                <a:gd name="connsiteY7" fmla="*/ 131815 h 292703"/>
                <a:gd name="connsiteX8" fmla="*/ 64922 w 284607"/>
                <a:gd name="connsiteY8" fmla="*/ 292597 h 292703"/>
                <a:gd name="connsiteX9" fmla="*/ -515 w 284607"/>
                <a:gd name="connsiteY9" fmla="*/ 292597 h 292703"/>
                <a:gd name="connsiteX10" fmla="*/ -515 w 284607"/>
                <a:gd name="connsiteY10" fmla="*/ 5513 h 292703"/>
                <a:gd name="connsiteX11" fmla="*/ 62636 w 284607"/>
                <a:gd name="connsiteY11" fmla="*/ 5513 h 292703"/>
                <a:gd name="connsiteX12" fmla="*/ 62636 w 284607"/>
                <a:gd name="connsiteY12" fmla="*/ 28468 h 292703"/>
                <a:gd name="connsiteX13" fmla="*/ 145313 w 284607"/>
                <a:gd name="connsiteY13" fmla="*/ -107 h 292703"/>
                <a:gd name="connsiteX14" fmla="*/ 237801 w 284607"/>
                <a:gd name="connsiteY14" fmla="*/ 89524 h 292703"/>
                <a:gd name="connsiteX15" fmla="*/ 237801 w 284607"/>
                <a:gd name="connsiteY15" fmla="*/ 211920 h 292703"/>
                <a:gd name="connsiteX16" fmla="*/ 253041 w 284607"/>
                <a:gd name="connsiteY16" fmla="*/ 227350 h 292703"/>
                <a:gd name="connsiteX17" fmla="*/ 253136 w 284607"/>
                <a:gd name="connsiteY17" fmla="*/ 227350 h 292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607" h="292703">
                  <a:moveTo>
                    <a:pt x="284093" y="227160"/>
                  </a:moveTo>
                  <a:lnTo>
                    <a:pt x="284093" y="292597"/>
                  </a:lnTo>
                  <a:lnTo>
                    <a:pt x="214369" y="292597"/>
                  </a:lnTo>
                  <a:cubicBezTo>
                    <a:pt x="191014" y="292597"/>
                    <a:pt x="172078" y="273661"/>
                    <a:pt x="172078" y="250306"/>
                  </a:cubicBezTo>
                  <a:cubicBezTo>
                    <a:pt x="172078" y="250277"/>
                    <a:pt x="172078" y="250239"/>
                    <a:pt x="172078" y="250210"/>
                  </a:cubicBezTo>
                  <a:lnTo>
                    <a:pt x="172078" y="103144"/>
                  </a:lnTo>
                  <a:cubicBezTo>
                    <a:pt x="172078" y="76093"/>
                    <a:pt x="151314" y="59996"/>
                    <a:pt x="122072" y="59996"/>
                  </a:cubicBezTo>
                  <a:cubicBezTo>
                    <a:pt x="75590" y="59996"/>
                    <a:pt x="64922" y="100858"/>
                    <a:pt x="64922" y="131815"/>
                  </a:cubicBezTo>
                  <a:lnTo>
                    <a:pt x="64922" y="292597"/>
                  </a:lnTo>
                  <a:lnTo>
                    <a:pt x="-515" y="292597"/>
                  </a:lnTo>
                  <a:lnTo>
                    <a:pt x="-515" y="5513"/>
                  </a:lnTo>
                  <a:lnTo>
                    <a:pt x="62636" y="5513"/>
                  </a:lnTo>
                  <a:lnTo>
                    <a:pt x="62636" y="28468"/>
                  </a:lnTo>
                  <a:cubicBezTo>
                    <a:pt x="86296" y="10104"/>
                    <a:pt x="115357" y="65"/>
                    <a:pt x="145313" y="-107"/>
                  </a:cubicBezTo>
                  <a:cubicBezTo>
                    <a:pt x="195224" y="-107"/>
                    <a:pt x="237801" y="26373"/>
                    <a:pt x="237801" y="89524"/>
                  </a:cubicBezTo>
                  <a:lnTo>
                    <a:pt x="237801" y="211920"/>
                  </a:lnTo>
                  <a:cubicBezTo>
                    <a:pt x="237753" y="220388"/>
                    <a:pt x="244573" y="227293"/>
                    <a:pt x="253041" y="227350"/>
                  </a:cubicBezTo>
                  <a:cubicBezTo>
                    <a:pt x="253070" y="227350"/>
                    <a:pt x="253108" y="227350"/>
                    <a:pt x="253136" y="22735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8" name="Freeform: Shape 15">
              <a:extLst>
                <a:ext uri="{FF2B5EF4-FFF2-40B4-BE49-F238E27FC236}">
                  <a16:creationId xmlns:a16="http://schemas.microsoft.com/office/drawing/2014/main" id="{9A7E50D0-F954-4188-2552-670327A6613D}"/>
                </a:ext>
              </a:extLst>
            </p:cNvPr>
            <p:cNvSpPr/>
            <p:nvPr/>
          </p:nvSpPr>
          <p:spPr>
            <a:xfrm>
              <a:off x="11371896" y="5819988"/>
              <a:ext cx="277463" cy="300350"/>
            </a:xfrm>
            <a:custGeom>
              <a:avLst/>
              <a:gdLst>
                <a:gd name="connsiteX0" fmla="*/ 213322 w 277463"/>
                <a:gd name="connsiteY0" fmla="*/ 191450 h 300350"/>
                <a:gd name="connsiteX1" fmla="*/ 145218 w 277463"/>
                <a:gd name="connsiteY1" fmla="*/ 236885 h 300350"/>
                <a:gd name="connsiteX2" fmla="*/ 69875 w 277463"/>
                <a:gd name="connsiteY2" fmla="*/ 150207 h 300350"/>
                <a:gd name="connsiteX3" fmla="*/ 145218 w 277463"/>
                <a:gd name="connsiteY3" fmla="*/ 63339 h 300350"/>
                <a:gd name="connsiteX4" fmla="*/ 213322 w 277463"/>
                <a:gd name="connsiteY4" fmla="*/ 110202 h 300350"/>
                <a:gd name="connsiteX5" fmla="*/ 220466 w 277463"/>
                <a:gd name="connsiteY5" fmla="*/ 150207 h 300350"/>
                <a:gd name="connsiteX6" fmla="*/ 213322 w 277463"/>
                <a:gd name="connsiteY6" fmla="*/ 191450 h 300350"/>
                <a:gd name="connsiteX7" fmla="*/ 206368 w 277463"/>
                <a:gd name="connsiteY7" fmla="*/ 7618 h 300350"/>
                <a:gd name="connsiteX8" fmla="*/ 206368 w 277463"/>
                <a:gd name="connsiteY8" fmla="*/ 18000 h 300350"/>
                <a:gd name="connsiteX9" fmla="*/ 138360 w 277463"/>
                <a:gd name="connsiteY9" fmla="*/ -97 h 300350"/>
                <a:gd name="connsiteX10" fmla="*/ -515 w 277463"/>
                <a:gd name="connsiteY10" fmla="*/ 152303 h 300350"/>
                <a:gd name="connsiteX11" fmla="*/ 138360 w 277463"/>
                <a:gd name="connsiteY11" fmla="*/ 300226 h 300350"/>
                <a:gd name="connsiteX12" fmla="*/ 206368 w 277463"/>
                <a:gd name="connsiteY12" fmla="*/ 283653 h 300350"/>
                <a:gd name="connsiteX13" fmla="*/ 206368 w 277463"/>
                <a:gd name="connsiteY13" fmla="*/ 291273 h 300350"/>
                <a:gd name="connsiteX14" fmla="*/ 276949 w 277463"/>
                <a:gd name="connsiteY14" fmla="*/ 291273 h 300350"/>
                <a:gd name="connsiteX15" fmla="*/ 276949 w 277463"/>
                <a:gd name="connsiteY15" fmla="*/ 7618 h 300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7463" h="300350">
                  <a:moveTo>
                    <a:pt x="213322" y="191450"/>
                  </a:moveTo>
                  <a:cubicBezTo>
                    <a:pt x="203015" y="219873"/>
                    <a:pt x="175422" y="238275"/>
                    <a:pt x="145218" y="236885"/>
                  </a:cubicBezTo>
                  <a:cubicBezTo>
                    <a:pt x="100546" y="236885"/>
                    <a:pt x="69875" y="205738"/>
                    <a:pt x="69875" y="150207"/>
                  </a:cubicBezTo>
                  <a:cubicBezTo>
                    <a:pt x="69875" y="98010"/>
                    <a:pt x="99593" y="63339"/>
                    <a:pt x="145218" y="63339"/>
                  </a:cubicBezTo>
                  <a:cubicBezTo>
                    <a:pt x="175707" y="62463"/>
                    <a:pt x="203254" y="81418"/>
                    <a:pt x="213322" y="110202"/>
                  </a:cubicBezTo>
                  <a:cubicBezTo>
                    <a:pt x="218274" y="122947"/>
                    <a:pt x="220694" y="136539"/>
                    <a:pt x="220466" y="150207"/>
                  </a:cubicBezTo>
                  <a:cubicBezTo>
                    <a:pt x="220675" y="164276"/>
                    <a:pt x="218256" y="178268"/>
                    <a:pt x="213322" y="191450"/>
                  </a:cubicBezTo>
                  <a:moveTo>
                    <a:pt x="206368" y="7618"/>
                  </a:moveTo>
                  <a:lnTo>
                    <a:pt x="206368" y="18000"/>
                  </a:lnTo>
                  <a:cubicBezTo>
                    <a:pt x="185775" y="5875"/>
                    <a:pt x="162258" y="-383"/>
                    <a:pt x="138360" y="-97"/>
                  </a:cubicBezTo>
                  <a:cubicBezTo>
                    <a:pt x="51492" y="-97"/>
                    <a:pt x="-515" y="74388"/>
                    <a:pt x="-515" y="152303"/>
                  </a:cubicBezTo>
                  <a:cubicBezTo>
                    <a:pt x="-515" y="225074"/>
                    <a:pt x="45681" y="300226"/>
                    <a:pt x="138360" y="300226"/>
                  </a:cubicBezTo>
                  <a:cubicBezTo>
                    <a:pt x="162077" y="300607"/>
                    <a:pt x="185490" y="294902"/>
                    <a:pt x="206368" y="283653"/>
                  </a:cubicBezTo>
                  <a:lnTo>
                    <a:pt x="206368" y="291273"/>
                  </a:lnTo>
                  <a:lnTo>
                    <a:pt x="276949" y="291273"/>
                  </a:lnTo>
                  <a:lnTo>
                    <a:pt x="276949" y="7618"/>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9" name="Freeform: Shape 17">
              <a:extLst>
                <a:ext uri="{FF2B5EF4-FFF2-40B4-BE49-F238E27FC236}">
                  <a16:creationId xmlns:a16="http://schemas.microsoft.com/office/drawing/2014/main" id="{4B7936AD-AC70-FD13-D06E-857C1FC50C9B}"/>
                </a:ext>
              </a:extLst>
            </p:cNvPr>
            <p:cNvSpPr/>
            <p:nvPr/>
          </p:nvSpPr>
          <p:spPr>
            <a:xfrm>
              <a:off x="10833829" y="5713698"/>
              <a:ext cx="521874" cy="400145"/>
            </a:xfrm>
            <a:custGeom>
              <a:avLst/>
              <a:gdLst>
                <a:gd name="connsiteX0" fmla="*/ 520884 w 521874"/>
                <a:gd name="connsiteY0" fmla="*/ 196775 h 400145"/>
                <a:gd name="connsiteX1" fmla="*/ 520884 w 521874"/>
                <a:gd name="connsiteY1" fmla="*/ 400039 h 400145"/>
                <a:gd name="connsiteX2" fmla="*/ 455352 w 521874"/>
                <a:gd name="connsiteY2" fmla="*/ 400039 h 400145"/>
                <a:gd name="connsiteX3" fmla="*/ 455352 w 521874"/>
                <a:gd name="connsiteY3" fmla="*/ 210586 h 400145"/>
                <a:gd name="connsiteX4" fmla="*/ 407727 w 521874"/>
                <a:gd name="connsiteY4" fmla="*/ 167438 h 400145"/>
                <a:gd name="connsiteX5" fmla="*/ 352482 w 521874"/>
                <a:gd name="connsiteY5" fmla="*/ 244972 h 400145"/>
                <a:gd name="connsiteX6" fmla="*/ 352482 w 521874"/>
                <a:gd name="connsiteY6" fmla="*/ 400039 h 400145"/>
                <a:gd name="connsiteX7" fmla="*/ 287045 w 521874"/>
                <a:gd name="connsiteY7" fmla="*/ 400039 h 400145"/>
                <a:gd name="connsiteX8" fmla="*/ 287045 w 521874"/>
                <a:gd name="connsiteY8" fmla="*/ 210586 h 400145"/>
                <a:gd name="connsiteX9" fmla="*/ 239420 w 521874"/>
                <a:gd name="connsiteY9" fmla="*/ 167438 h 400145"/>
                <a:gd name="connsiteX10" fmla="*/ 184270 w 521874"/>
                <a:gd name="connsiteY10" fmla="*/ 244972 h 400145"/>
                <a:gd name="connsiteX11" fmla="*/ 184270 w 521874"/>
                <a:gd name="connsiteY11" fmla="*/ 400039 h 400145"/>
                <a:gd name="connsiteX12" fmla="*/ 44634 w 521874"/>
                <a:gd name="connsiteY12" fmla="*/ 400039 h 400145"/>
                <a:gd name="connsiteX13" fmla="*/ -515 w 521874"/>
                <a:gd name="connsiteY13" fmla="*/ 360986 h 400145"/>
                <a:gd name="connsiteX14" fmla="*/ -515 w 521874"/>
                <a:gd name="connsiteY14" fmla="*/ -107 h 400145"/>
                <a:gd name="connsiteX15" fmla="*/ 65494 w 521874"/>
                <a:gd name="connsiteY15" fmla="*/ -107 h 400145"/>
                <a:gd name="connsiteX16" fmla="*/ 65494 w 521874"/>
                <a:gd name="connsiteY16" fmla="*/ 319933 h 400145"/>
                <a:gd name="connsiteX17" fmla="*/ 78257 w 521874"/>
                <a:gd name="connsiteY17" fmla="*/ 333840 h 400145"/>
                <a:gd name="connsiteX18" fmla="*/ 79972 w 521874"/>
                <a:gd name="connsiteY18" fmla="*/ 333840 h 400145"/>
                <a:gd name="connsiteX19" fmla="*/ 119405 w 521874"/>
                <a:gd name="connsiteY19" fmla="*/ 333840 h 400145"/>
                <a:gd name="connsiteX20" fmla="*/ 119405 w 521874"/>
                <a:gd name="connsiteY20" fmla="*/ 112860 h 400145"/>
                <a:gd name="connsiteX21" fmla="*/ 182556 w 521874"/>
                <a:gd name="connsiteY21" fmla="*/ 112860 h 400145"/>
                <a:gd name="connsiteX22" fmla="*/ 182556 w 521874"/>
                <a:gd name="connsiteY22" fmla="*/ 135910 h 400145"/>
                <a:gd name="connsiteX23" fmla="*/ 262947 w 521874"/>
                <a:gd name="connsiteY23" fmla="*/ 107335 h 400145"/>
                <a:gd name="connsiteX24" fmla="*/ 340480 w 521874"/>
                <a:gd name="connsiteY24" fmla="*/ 145435 h 400145"/>
                <a:gd name="connsiteX25" fmla="*/ 431159 w 521874"/>
                <a:gd name="connsiteY25" fmla="*/ 107335 h 400145"/>
                <a:gd name="connsiteX26" fmla="*/ 521360 w 521874"/>
                <a:gd name="connsiteY26" fmla="*/ 196966 h 400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21874" h="400145">
                  <a:moveTo>
                    <a:pt x="520884" y="196775"/>
                  </a:moveTo>
                  <a:lnTo>
                    <a:pt x="520884" y="400039"/>
                  </a:lnTo>
                  <a:lnTo>
                    <a:pt x="455352" y="400039"/>
                  </a:lnTo>
                  <a:lnTo>
                    <a:pt x="455352" y="210586"/>
                  </a:lnTo>
                  <a:cubicBezTo>
                    <a:pt x="455352" y="183535"/>
                    <a:pt x="436302" y="167438"/>
                    <a:pt x="407727" y="167438"/>
                  </a:cubicBezTo>
                  <a:cubicBezTo>
                    <a:pt x="361149" y="167438"/>
                    <a:pt x="352482" y="213920"/>
                    <a:pt x="352482" y="244972"/>
                  </a:cubicBezTo>
                  <a:lnTo>
                    <a:pt x="352482" y="400039"/>
                  </a:lnTo>
                  <a:lnTo>
                    <a:pt x="287045" y="400039"/>
                  </a:lnTo>
                  <a:lnTo>
                    <a:pt x="287045" y="210586"/>
                  </a:lnTo>
                  <a:cubicBezTo>
                    <a:pt x="287045" y="183535"/>
                    <a:pt x="267519" y="167438"/>
                    <a:pt x="239420" y="167438"/>
                  </a:cubicBezTo>
                  <a:cubicBezTo>
                    <a:pt x="192938" y="167438"/>
                    <a:pt x="184270" y="213920"/>
                    <a:pt x="184270" y="244972"/>
                  </a:cubicBezTo>
                  <a:lnTo>
                    <a:pt x="184270" y="400039"/>
                  </a:lnTo>
                  <a:lnTo>
                    <a:pt x="44634" y="400039"/>
                  </a:lnTo>
                  <a:cubicBezTo>
                    <a:pt x="21945" y="400124"/>
                    <a:pt x="2676" y="383456"/>
                    <a:pt x="-515" y="360986"/>
                  </a:cubicBezTo>
                  <a:lnTo>
                    <a:pt x="-515" y="-107"/>
                  </a:lnTo>
                  <a:lnTo>
                    <a:pt x="65494" y="-107"/>
                  </a:lnTo>
                  <a:lnTo>
                    <a:pt x="65494" y="319933"/>
                  </a:lnTo>
                  <a:cubicBezTo>
                    <a:pt x="65684" y="327106"/>
                    <a:pt x="71132" y="333030"/>
                    <a:pt x="78257" y="333840"/>
                  </a:cubicBezTo>
                  <a:lnTo>
                    <a:pt x="79972" y="333840"/>
                  </a:lnTo>
                  <a:lnTo>
                    <a:pt x="119405" y="333840"/>
                  </a:lnTo>
                  <a:lnTo>
                    <a:pt x="119405" y="112860"/>
                  </a:lnTo>
                  <a:lnTo>
                    <a:pt x="182556" y="112860"/>
                  </a:lnTo>
                  <a:lnTo>
                    <a:pt x="182556" y="135910"/>
                  </a:lnTo>
                  <a:cubicBezTo>
                    <a:pt x="204892" y="116756"/>
                    <a:pt x="233533" y="106573"/>
                    <a:pt x="262947" y="107335"/>
                  </a:cubicBezTo>
                  <a:cubicBezTo>
                    <a:pt x="296284" y="107335"/>
                    <a:pt x="324955" y="118861"/>
                    <a:pt x="340480" y="145435"/>
                  </a:cubicBezTo>
                  <a:cubicBezTo>
                    <a:pt x="364084" y="120661"/>
                    <a:pt x="396944" y="106859"/>
                    <a:pt x="431159" y="107335"/>
                  </a:cubicBezTo>
                  <a:cubicBezTo>
                    <a:pt x="481069" y="107335"/>
                    <a:pt x="521360" y="133815"/>
                    <a:pt x="521360" y="196966"/>
                  </a:cubicBezTo>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0" name="Freeform: Shape 18">
              <a:extLst>
                <a:ext uri="{FF2B5EF4-FFF2-40B4-BE49-F238E27FC236}">
                  <a16:creationId xmlns:a16="http://schemas.microsoft.com/office/drawing/2014/main" id="{A0474078-E9E0-A01E-7152-8E520440DE7B}"/>
                </a:ext>
              </a:extLst>
            </p:cNvPr>
            <p:cNvSpPr/>
            <p:nvPr/>
          </p:nvSpPr>
          <p:spPr>
            <a:xfrm>
              <a:off x="10208131" y="5723223"/>
              <a:ext cx="326231" cy="390525"/>
            </a:xfrm>
            <a:custGeom>
              <a:avLst/>
              <a:gdLst>
                <a:gd name="connsiteX0" fmla="*/ 325717 w 326231"/>
                <a:gd name="connsiteY0" fmla="*/ 324982 h 390525"/>
                <a:gd name="connsiteX1" fmla="*/ 325717 w 326231"/>
                <a:gd name="connsiteY1" fmla="*/ 390418 h 390525"/>
                <a:gd name="connsiteX2" fmla="*/ 265423 w 326231"/>
                <a:gd name="connsiteY2" fmla="*/ 390418 h 390525"/>
                <a:gd name="connsiteX3" fmla="*/ 220275 w 326231"/>
                <a:gd name="connsiteY3" fmla="*/ 351366 h 390525"/>
                <a:gd name="connsiteX4" fmla="*/ 220275 w 326231"/>
                <a:gd name="connsiteY4" fmla="*/ 230113 h 390525"/>
                <a:gd name="connsiteX5" fmla="*/ 67875 w 326231"/>
                <a:gd name="connsiteY5" fmla="*/ 230113 h 390525"/>
                <a:gd name="connsiteX6" fmla="*/ 67875 w 326231"/>
                <a:gd name="connsiteY6" fmla="*/ 390418 h 390525"/>
                <a:gd name="connsiteX7" fmla="*/ -515 w 326231"/>
                <a:gd name="connsiteY7" fmla="*/ 390418 h 390525"/>
                <a:gd name="connsiteX8" fmla="*/ -515 w 326231"/>
                <a:gd name="connsiteY8" fmla="*/ -107 h 390525"/>
                <a:gd name="connsiteX9" fmla="*/ 67875 w 326231"/>
                <a:gd name="connsiteY9" fmla="*/ -107 h 390525"/>
                <a:gd name="connsiteX10" fmla="*/ 67875 w 326231"/>
                <a:gd name="connsiteY10" fmla="*/ 161818 h 390525"/>
                <a:gd name="connsiteX11" fmla="*/ 220275 w 326231"/>
                <a:gd name="connsiteY11" fmla="*/ 161818 h 390525"/>
                <a:gd name="connsiteX12" fmla="*/ 220275 w 326231"/>
                <a:gd name="connsiteY12" fmla="*/ -107 h 390525"/>
                <a:gd name="connsiteX13" fmla="*/ 288569 w 326231"/>
                <a:gd name="connsiteY13" fmla="*/ -107 h 390525"/>
                <a:gd name="connsiteX14" fmla="*/ 288569 w 326231"/>
                <a:gd name="connsiteY14" fmla="*/ 310313 h 390525"/>
                <a:gd name="connsiteX15" fmla="*/ 303905 w 326231"/>
                <a:gd name="connsiteY15" fmla="*/ 324886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6231" h="390525">
                  <a:moveTo>
                    <a:pt x="325717" y="324982"/>
                  </a:moveTo>
                  <a:lnTo>
                    <a:pt x="325717" y="390418"/>
                  </a:lnTo>
                  <a:lnTo>
                    <a:pt x="265423" y="390418"/>
                  </a:lnTo>
                  <a:cubicBezTo>
                    <a:pt x="242735" y="390504"/>
                    <a:pt x="223466" y="373835"/>
                    <a:pt x="220275" y="351366"/>
                  </a:cubicBezTo>
                  <a:lnTo>
                    <a:pt x="220275" y="230113"/>
                  </a:lnTo>
                  <a:lnTo>
                    <a:pt x="67875" y="230113"/>
                  </a:lnTo>
                  <a:lnTo>
                    <a:pt x="67875" y="390418"/>
                  </a:lnTo>
                  <a:lnTo>
                    <a:pt x="-515" y="390418"/>
                  </a:lnTo>
                  <a:lnTo>
                    <a:pt x="-515" y="-107"/>
                  </a:lnTo>
                  <a:lnTo>
                    <a:pt x="67875" y="-107"/>
                  </a:lnTo>
                  <a:lnTo>
                    <a:pt x="67875" y="161818"/>
                  </a:lnTo>
                  <a:lnTo>
                    <a:pt x="220275" y="161818"/>
                  </a:lnTo>
                  <a:lnTo>
                    <a:pt x="220275" y="-107"/>
                  </a:lnTo>
                  <a:lnTo>
                    <a:pt x="288569" y="-107"/>
                  </a:lnTo>
                  <a:lnTo>
                    <a:pt x="288569" y="310313"/>
                  </a:lnTo>
                  <a:cubicBezTo>
                    <a:pt x="288979" y="318486"/>
                    <a:pt x="295723" y="324896"/>
                    <a:pt x="303905" y="324886"/>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3039118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fade">
                                      <p:cBhvr>
                                        <p:cTn id="7" dur="750"/>
                                        <p:tgtEl>
                                          <p:spTgt spid="77"/>
                                        </p:tgtEl>
                                      </p:cBhvr>
                                    </p:animEffect>
                                  </p:childTnLst>
                                </p:cTn>
                              </p:par>
                              <p:par>
                                <p:cTn id="8" presetID="42" presetClass="path" presetSubtype="0" decel="100000" fill="hold" grpId="1" nodeType="withEffect">
                                  <p:stCondLst>
                                    <p:cond delay="0"/>
                                  </p:stCondLst>
                                  <p:childTnLst>
                                    <p:animMotion origin="layout" path="M 2.08333E-6 3.33333E-6 L 2.08333E-6 0.09444 " pathEditMode="relative" rAng="0" ptsTypes="AA">
                                      <p:cBhvr>
                                        <p:cTn id="9" dur="1250" spd="-100000" fill="hold"/>
                                        <p:tgtEl>
                                          <p:spTgt spid="77"/>
                                        </p:tgtEl>
                                        <p:attrNameLst>
                                          <p:attrName>ppt_x</p:attrName>
                                          <p:attrName>ppt_y</p:attrName>
                                        </p:attrNameLst>
                                      </p:cBhvr>
                                      <p:rCtr x="0" y="4722"/>
                                    </p:animMotion>
                                  </p:childTnLst>
                                </p:cTn>
                              </p:par>
                              <p:par>
                                <p:cTn id="10" presetID="10" presetClass="entr" presetSubtype="0" fill="hold" grpId="0" nodeType="withEffect">
                                  <p:stCondLst>
                                    <p:cond delay="500"/>
                                  </p:stCondLst>
                                  <p:childTnLst>
                                    <p:set>
                                      <p:cBhvr>
                                        <p:cTn id="11" dur="1" fill="hold">
                                          <p:stCondLst>
                                            <p:cond delay="0"/>
                                          </p:stCondLst>
                                        </p:cTn>
                                        <p:tgtEl>
                                          <p:spTgt spid="79"/>
                                        </p:tgtEl>
                                        <p:attrNameLst>
                                          <p:attrName>style.visibility</p:attrName>
                                        </p:attrNameLst>
                                      </p:cBhvr>
                                      <p:to>
                                        <p:strVal val="visible"/>
                                      </p:to>
                                    </p:set>
                                    <p:animEffect transition="in" filter="fade">
                                      <p:cBhvr>
                                        <p:cTn id="12" dur="750"/>
                                        <p:tgtEl>
                                          <p:spTgt spid="79"/>
                                        </p:tgtEl>
                                      </p:cBhvr>
                                    </p:animEffect>
                                  </p:childTnLst>
                                </p:cTn>
                              </p:par>
                              <p:par>
                                <p:cTn id="13" presetID="35" presetClass="path" presetSubtype="0" decel="100000" fill="hold" grpId="1" nodeType="withEffect">
                                  <p:stCondLst>
                                    <p:cond delay="500"/>
                                  </p:stCondLst>
                                  <p:childTnLst>
                                    <p:animMotion origin="layout" path="M -4.79167E-6 3.33333E-6 L -0.07083 3.33333E-6 " pathEditMode="relative" rAng="0" ptsTypes="AA">
                                      <p:cBhvr>
                                        <p:cTn id="14" dur="1250" spd="-100000" fill="hold"/>
                                        <p:tgtEl>
                                          <p:spTgt spid="79"/>
                                        </p:tgtEl>
                                        <p:attrNameLst>
                                          <p:attrName>ppt_x</p:attrName>
                                          <p:attrName>ppt_y</p:attrName>
                                        </p:attrNameLst>
                                      </p:cBhvr>
                                      <p:rCtr x="-3542" y="0"/>
                                    </p:animMotion>
                                  </p:childTnLst>
                                </p:cTn>
                              </p:par>
                              <p:par>
                                <p:cTn id="15" presetID="22" presetClass="entr" presetSubtype="8" fill="hold" nodeType="withEffect">
                                  <p:stCondLst>
                                    <p:cond delay="750"/>
                                  </p:stCondLst>
                                  <p:childTnLst>
                                    <p:set>
                                      <p:cBhvr>
                                        <p:cTn id="16" dur="1" fill="hold">
                                          <p:stCondLst>
                                            <p:cond delay="0"/>
                                          </p:stCondLst>
                                        </p:cTn>
                                        <p:tgtEl>
                                          <p:spTgt spid="80"/>
                                        </p:tgtEl>
                                        <p:attrNameLst>
                                          <p:attrName>style.visibility</p:attrName>
                                        </p:attrNameLst>
                                      </p:cBhvr>
                                      <p:to>
                                        <p:strVal val="visible"/>
                                      </p:to>
                                    </p:set>
                                    <p:animEffect transition="in" filter="wipe(left)">
                                      <p:cBhvr>
                                        <p:cTn id="17" dur="1250"/>
                                        <p:tgtEl>
                                          <p:spTgt spid="80"/>
                                        </p:tgtEl>
                                      </p:cBhvr>
                                    </p:animEffect>
                                  </p:childTnLst>
                                </p:cTn>
                              </p:par>
                              <p:par>
                                <p:cTn id="18" presetID="10" presetClass="entr" presetSubtype="0" fill="hold" nodeType="withEffect">
                                  <p:stCondLst>
                                    <p:cond delay="75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4000"/>
                                        <p:tgtEl>
                                          <p:spTgt spid="7"/>
                                        </p:tgtEl>
                                      </p:cBhvr>
                                    </p:animEffect>
                                  </p:childTnLst>
                                </p:cTn>
                              </p:par>
                              <p:par>
                                <p:cTn id="21" presetID="22" presetClass="entr" presetSubtype="2" fill="hold" nodeType="with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wipe(right)">
                                      <p:cBhvr>
                                        <p:cTn id="23" dur="1000"/>
                                        <p:tgtEl>
                                          <p:spTgt spid="41"/>
                                        </p:tgtEl>
                                      </p:cBhvr>
                                    </p:animEffect>
                                  </p:childTnLst>
                                </p:cTn>
                              </p:par>
                              <p:par>
                                <p:cTn id="24" presetID="10" presetClass="entr" presetSubtype="0"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750"/>
                                        <p:tgtEl>
                                          <p:spTgt spid="9"/>
                                        </p:tgtEl>
                                      </p:cBhvr>
                                    </p:animEffect>
                                  </p:childTnLst>
                                </p:cTn>
                              </p:par>
                              <p:par>
                                <p:cTn id="27" presetID="10" presetClass="entr" presetSubtype="0" fill="hold" nodeType="withEffect">
                                  <p:stCondLst>
                                    <p:cond delay="25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750"/>
                                        <p:tgtEl>
                                          <p:spTgt spid="11"/>
                                        </p:tgtEl>
                                      </p:cBhvr>
                                    </p:animEffect>
                                  </p:childTnLst>
                                </p:cTn>
                              </p:par>
                              <p:par>
                                <p:cTn id="30" presetID="10" presetClass="entr" presetSubtype="0" fill="hold" nodeType="withEffect">
                                  <p:stCondLst>
                                    <p:cond delay="50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750"/>
                                        <p:tgtEl>
                                          <p:spTgt spid="15"/>
                                        </p:tgtEl>
                                      </p:cBhvr>
                                    </p:animEffect>
                                  </p:childTnLst>
                                </p:cTn>
                              </p:par>
                              <p:par>
                                <p:cTn id="33" presetID="10" presetClass="entr" presetSubtype="0" fill="hold" nodeType="withEffect">
                                  <p:stCondLst>
                                    <p:cond delay="75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750"/>
                                        <p:tgtEl>
                                          <p:spTgt spid="13"/>
                                        </p:tgtEl>
                                      </p:cBhvr>
                                    </p:animEffect>
                                  </p:childTnLst>
                                </p:cTn>
                              </p:par>
                              <p:par>
                                <p:cTn id="36" presetID="10" presetClass="entr" presetSubtype="0" fill="hold" nodeType="withEffect">
                                  <p:stCondLst>
                                    <p:cond delay="100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750"/>
                                        <p:tgtEl>
                                          <p:spTgt spid="17"/>
                                        </p:tgtEl>
                                      </p:cBhvr>
                                    </p:animEffect>
                                  </p:childTnLst>
                                </p:cTn>
                              </p:par>
                              <p:par>
                                <p:cTn id="39" presetID="10" presetClass="entr" presetSubtype="0" fill="hold" nodeType="withEffect">
                                  <p:stCondLst>
                                    <p:cond delay="125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750"/>
                                        <p:tgtEl>
                                          <p:spTgt spid="19"/>
                                        </p:tgtEl>
                                      </p:cBhvr>
                                    </p:animEffect>
                                  </p:childTnLst>
                                </p:cTn>
                              </p:par>
                              <p:par>
                                <p:cTn id="42" presetID="10" presetClass="entr" presetSubtype="0" fill="hold" nodeType="withEffect">
                                  <p:stCondLst>
                                    <p:cond delay="150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750"/>
                                        <p:tgtEl>
                                          <p:spTgt spid="21"/>
                                        </p:tgtEl>
                                      </p:cBhvr>
                                    </p:animEffect>
                                  </p:childTnLst>
                                </p:cTn>
                              </p:par>
                              <p:par>
                                <p:cTn id="45" presetID="10" presetClass="entr" presetSubtype="0" fill="hold" nodeType="withEffect">
                                  <p:stCondLst>
                                    <p:cond delay="175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750"/>
                                        <p:tgtEl>
                                          <p:spTgt spid="23"/>
                                        </p:tgtEl>
                                      </p:cBhvr>
                                    </p:animEffect>
                                  </p:childTnLst>
                                </p:cTn>
                              </p:par>
                              <p:par>
                                <p:cTn id="48" presetID="10" presetClass="entr" presetSubtype="0" fill="hold" nodeType="withEffect">
                                  <p:stCondLst>
                                    <p:cond delay="200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750"/>
                                        <p:tgtEl>
                                          <p:spTgt spid="25"/>
                                        </p:tgtEl>
                                      </p:cBhvr>
                                    </p:animEffect>
                                  </p:childTnLst>
                                </p:cTn>
                              </p:par>
                              <p:par>
                                <p:cTn id="51" presetID="10" presetClass="entr" presetSubtype="0" fill="hold" nodeType="withEffect">
                                  <p:stCondLst>
                                    <p:cond delay="225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750"/>
                                        <p:tgtEl>
                                          <p:spTgt spid="27"/>
                                        </p:tgtEl>
                                      </p:cBhvr>
                                    </p:animEffect>
                                  </p:childTnLst>
                                </p:cTn>
                              </p:par>
                              <p:par>
                                <p:cTn id="54" presetID="10" presetClass="entr" presetSubtype="0" fill="hold" nodeType="withEffect">
                                  <p:stCondLst>
                                    <p:cond delay="2500"/>
                                  </p:stCondLst>
                                  <p:childTnLst>
                                    <p:set>
                                      <p:cBhvr>
                                        <p:cTn id="55" dur="1" fill="hold">
                                          <p:stCondLst>
                                            <p:cond delay="0"/>
                                          </p:stCondLst>
                                        </p:cTn>
                                        <p:tgtEl>
                                          <p:spTgt spid="29"/>
                                        </p:tgtEl>
                                        <p:attrNameLst>
                                          <p:attrName>style.visibility</p:attrName>
                                        </p:attrNameLst>
                                      </p:cBhvr>
                                      <p:to>
                                        <p:strVal val="visible"/>
                                      </p:to>
                                    </p:set>
                                    <p:animEffect transition="in" filter="fade">
                                      <p:cBhvr>
                                        <p:cTn id="56" dur="750"/>
                                        <p:tgtEl>
                                          <p:spTgt spid="29"/>
                                        </p:tgtEl>
                                      </p:cBhvr>
                                    </p:animEffect>
                                  </p:childTnLst>
                                </p:cTn>
                              </p:par>
                              <p:par>
                                <p:cTn id="57" presetID="10" presetClass="entr" presetSubtype="0" fill="hold" nodeType="withEffect">
                                  <p:stCondLst>
                                    <p:cond delay="2750"/>
                                  </p:stCondLst>
                                  <p:childTnLst>
                                    <p:set>
                                      <p:cBhvr>
                                        <p:cTn id="58" dur="1" fill="hold">
                                          <p:stCondLst>
                                            <p:cond delay="0"/>
                                          </p:stCondLst>
                                        </p:cTn>
                                        <p:tgtEl>
                                          <p:spTgt spid="31"/>
                                        </p:tgtEl>
                                        <p:attrNameLst>
                                          <p:attrName>style.visibility</p:attrName>
                                        </p:attrNameLst>
                                      </p:cBhvr>
                                      <p:to>
                                        <p:strVal val="visible"/>
                                      </p:to>
                                    </p:set>
                                    <p:animEffect transition="in" filter="fade">
                                      <p:cBhvr>
                                        <p:cTn id="59" dur="750"/>
                                        <p:tgtEl>
                                          <p:spTgt spid="31"/>
                                        </p:tgtEl>
                                      </p:cBhvr>
                                    </p:animEffect>
                                  </p:childTnLst>
                                </p:cTn>
                              </p:par>
                              <p:par>
                                <p:cTn id="60" presetID="10" presetClass="entr" presetSubtype="0" fill="hold" nodeType="withEffect">
                                  <p:stCondLst>
                                    <p:cond delay="3000"/>
                                  </p:stCondLst>
                                  <p:childTnLst>
                                    <p:set>
                                      <p:cBhvr>
                                        <p:cTn id="61" dur="1" fill="hold">
                                          <p:stCondLst>
                                            <p:cond delay="0"/>
                                          </p:stCondLst>
                                        </p:cTn>
                                        <p:tgtEl>
                                          <p:spTgt spid="33"/>
                                        </p:tgtEl>
                                        <p:attrNameLst>
                                          <p:attrName>style.visibility</p:attrName>
                                        </p:attrNameLst>
                                      </p:cBhvr>
                                      <p:to>
                                        <p:strVal val="visible"/>
                                      </p:to>
                                    </p:set>
                                    <p:animEffect transition="in" filter="fade">
                                      <p:cBhvr>
                                        <p:cTn id="62" dur="750"/>
                                        <p:tgtEl>
                                          <p:spTgt spid="33"/>
                                        </p:tgtEl>
                                      </p:cBhvr>
                                    </p:animEffect>
                                  </p:childTnLst>
                                </p:cTn>
                              </p:par>
                              <p:par>
                                <p:cTn id="63" presetID="10" presetClass="entr" presetSubtype="0" fill="hold" nodeType="withEffect">
                                  <p:stCondLst>
                                    <p:cond delay="3250"/>
                                  </p:stCondLst>
                                  <p:childTnLst>
                                    <p:set>
                                      <p:cBhvr>
                                        <p:cTn id="64" dur="1" fill="hold">
                                          <p:stCondLst>
                                            <p:cond delay="0"/>
                                          </p:stCondLst>
                                        </p:cTn>
                                        <p:tgtEl>
                                          <p:spTgt spid="35"/>
                                        </p:tgtEl>
                                        <p:attrNameLst>
                                          <p:attrName>style.visibility</p:attrName>
                                        </p:attrNameLst>
                                      </p:cBhvr>
                                      <p:to>
                                        <p:strVal val="visible"/>
                                      </p:to>
                                    </p:set>
                                    <p:animEffect transition="in" filter="fade">
                                      <p:cBhvr>
                                        <p:cTn id="65" dur="750"/>
                                        <p:tgtEl>
                                          <p:spTgt spid="35"/>
                                        </p:tgtEl>
                                      </p:cBhvr>
                                    </p:animEffect>
                                  </p:childTnLst>
                                </p:cTn>
                              </p:par>
                              <p:par>
                                <p:cTn id="66" presetID="10" presetClass="entr" presetSubtype="0" fill="hold" nodeType="withEffect">
                                  <p:stCondLst>
                                    <p:cond delay="3500"/>
                                  </p:stCondLst>
                                  <p:childTnLst>
                                    <p:set>
                                      <p:cBhvr>
                                        <p:cTn id="67" dur="1" fill="hold">
                                          <p:stCondLst>
                                            <p:cond delay="0"/>
                                          </p:stCondLst>
                                        </p:cTn>
                                        <p:tgtEl>
                                          <p:spTgt spid="37"/>
                                        </p:tgtEl>
                                        <p:attrNameLst>
                                          <p:attrName>style.visibility</p:attrName>
                                        </p:attrNameLst>
                                      </p:cBhvr>
                                      <p:to>
                                        <p:strVal val="visible"/>
                                      </p:to>
                                    </p:set>
                                    <p:animEffect transition="in" filter="fade">
                                      <p:cBhvr>
                                        <p:cTn id="68" dur="750"/>
                                        <p:tgtEl>
                                          <p:spTgt spid="37"/>
                                        </p:tgtEl>
                                      </p:cBhvr>
                                    </p:animEffect>
                                  </p:childTnLst>
                                </p:cTn>
                              </p:par>
                              <p:par>
                                <p:cTn id="69" presetID="10" presetClass="entr" presetSubtype="0" fill="hold" nodeType="withEffect">
                                  <p:stCondLst>
                                    <p:cond delay="3250"/>
                                  </p:stCondLst>
                                  <p:childTnLst>
                                    <p:set>
                                      <p:cBhvr>
                                        <p:cTn id="70" dur="1" fill="hold">
                                          <p:stCondLst>
                                            <p:cond delay="0"/>
                                          </p:stCondLst>
                                        </p:cTn>
                                        <p:tgtEl>
                                          <p:spTgt spid="39"/>
                                        </p:tgtEl>
                                        <p:attrNameLst>
                                          <p:attrName>style.visibility</p:attrName>
                                        </p:attrNameLst>
                                      </p:cBhvr>
                                      <p:to>
                                        <p:strVal val="visible"/>
                                      </p:to>
                                    </p:set>
                                    <p:animEffect transition="in" filter="fade">
                                      <p:cBhvr>
                                        <p:cTn id="71" dur="750"/>
                                        <p:tgtEl>
                                          <p:spTgt spid="39"/>
                                        </p:tgtEl>
                                      </p:cBhvr>
                                    </p:animEffect>
                                  </p:childTnLst>
                                </p:cTn>
                              </p:par>
                              <p:par>
                                <p:cTn id="72" presetID="10" presetClass="entr" presetSubtype="0" fill="hold" nodeType="withEffect">
                                  <p:stCondLst>
                                    <p:cond delay="3000"/>
                                  </p:stCondLst>
                                  <p:childTnLst>
                                    <p:set>
                                      <p:cBhvr>
                                        <p:cTn id="73" dur="1" fill="hold">
                                          <p:stCondLst>
                                            <p:cond delay="0"/>
                                          </p:stCondLst>
                                        </p:cTn>
                                        <p:tgtEl>
                                          <p:spTgt spid="55"/>
                                        </p:tgtEl>
                                        <p:attrNameLst>
                                          <p:attrName>style.visibility</p:attrName>
                                        </p:attrNameLst>
                                      </p:cBhvr>
                                      <p:to>
                                        <p:strVal val="visible"/>
                                      </p:to>
                                    </p:set>
                                    <p:animEffect transition="in" filter="fade">
                                      <p:cBhvr>
                                        <p:cTn id="74" dur="750"/>
                                        <p:tgtEl>
                                          <p:spTgt spid="55"/>
                                        </p:tgtEl>
                                      </p:cBhvr>
                                    </p:animEffect>
                                  </p:childTnLst>
                                </p:cTn>
                              </p:par>
                              <p:par>
                                <p:cTn id="75" presetID="10" presetClass="entr" presetSubtype="0" fill="hold" nodeType="withEffect">
                                  <p:stCondLst>
                                    <p:cond delay="2750"/>
                                  </p:stCondLst>
                                  <p:childTnLst>
                                    <p:set>
                                      <p:cBhvr>
                                        <p:cTn id="76" dur="1" fill="hold">
                                          <p:stCondLst>
                                            <p:cond delay="0"/>
                                          </p:stCondLst>
                                        </p:cTn>
                                        <p:tgtEl>
                                          <p:spTgt spid="53"/>
                                        </p:tgtEl>
                                        <p:attrNameLst>
                                          <p:attrName>style.visibility</p:attrName>
                                        </p:attrNameLst>
                                      </p:cBhvr>
                                      <p:to>
                                        <p:strVal val="visible"/>
                                      </p:to>
                                    </p:set>
                                    <p:animEffect transition="in" filter="fade">
                                      <p:cBhvr>
                                        <p:cTn id="77" dur="750"/>
                                        <p:tgtEl>
                                          <p:spTgt spid="53"/>
                                        </p:tgtEl>
                                      </p:cBhvr>
                                    </p:animEffect>
                                  </p:childTnLst>
                                </p:cTn>
                              </p:par>
                              <p:par>
                                <p:cTn id="78" presetID="10" presetClass="entr" presetSubtype="0" fill="hold" nodeType="withEffect">
                                  <p:stCondLst>
                                    <p:cond delay="2500"/>
                                  </p:stCondLst>
                                  <p:childTnLst>
                                    <p:set>
                                      <p:cBhvr>
                                        <p:cTn id="79" dur="1" fill="hold">
                                          <p:stCondLst>
                                            <p:cond delay="0"/>
                                          </p:stCondLst>
                                        </p:cTn>
                                        <p:tgtEl>
                                          <p:spTgt spid="51"/>
                                        </p:tgtEl>
                                        <p:attrNameLst>
                                          <p:attrName>style.visibility</p:attrName>
                                        </p:attrNameLst>
                                      </p:cBhvr>
                                      <p:to>
                                        <p:strVal val="visible"/>
                                      </p:to>
                                    </p:set>
                                    <p:animEffect transition="in" filter="fade">
                                      <p:cBhvr>
                                        <p:cTn id="80" dur="750"/>
                                        <p:tgtEl>
                                          <p:spTgt spid="51"/>
                                        </p:tgtEl>
                                      </p:cBhvr>
                                    </p:animEffect>
                                  </p:childTnLst>
                                </p:cTn>
                              </p:par>
                              <p:par>
                                <p:cTn id="81" presetID="10" presetClass="entr" presetSubtype="0" fill="hold" nodeType="withEffect">
                                  <p:stCondLst>
                                    <p:cond delay="2250"/>
                                  </p:stCondLst>
                                  <p:childTnLst>
                                    <p:set>
                                      <p:cBhvr>
                                        <p:cTn id="82" dur="1" fill="hold">
                                          <p:stCondLst>
                                            <p:cond delay="0"/>
                                          </p:stCondLst>
                                        </p:cTn>
                                        <p:tgtEl>
                                          <p:spTgt spid="49"/>
                                        </p:tgtEl>
                                        <p:attrNameLst>
                                          <p:attrName>style.visibility</p:attrName>
                                        </p:attrNameLst>
                                      </p:cBhvr>
                                      <p:to>
                                        <p:strVal val="visible"/>
                                      </p:to>
                                    </p:set>
                                    <p:animEffect transition="in" filter="fade">
                                      <p:cBhvr>
                                        <p:cTn id="83" dur="750"/>
                                        <p:tgtEl>
                                          <p:spTgt spid="49"/>
                                        </p:tgtEl>
                                      </p:cBhvr>
                                    </p:animEffect>
                                  </p:childTnLst>
                                </p:cTn>
                              </p:par>
                              <p:par>
                                <p:cTn id="84" presetID="10" presetClass="entr" presetSubtype="0" fill="hold" nodeType="withEffect">
                                  <p:stCondLst>
                                    <p:cond delay="2000"/>
                                  </p:stCondLst>
                                  <p:childTnLst>
                                    <p:set>
                                      <p:cBhvr>
                                        <p:cTn id="85" dur="1" fill="hold">
                                          <p:stCondLst>
                                            <p:cond delay="0"/>
                                          </p:stCondLst>
                                        </p:cTn>
                                        <p:tgtEl>
                                          <p:spTgt spid="47"/>
                                        </p:tgtEl>
                                        <p:attrNameLst>
                                          <p:attrName>style.visibility</p:attrName>
                                        </p:attrNameLst>
                                      </p:cBhvr>
                                      <p:to>
                                        <p:strVal val="visible"/>
                                      </p:to>
                                    </p:set>
                                    <p:animEffect transition="in" filter="fade">
                                      <p:cBhvr>
                                        <p:cTn id="86" dur="750"/>
                                        <p:tgtEl>
                                          <p:spTgt spid="47"/>
                                        </p:tgtEl>
                                      </p:cBhvr>
                                    </p:animEffect>
                                  </p:childTnLst>
                                </p:cTn>
                              </p:par>
                              <p:par>
                                <p:cTn id="87" presetID="10" presetClass="entr" presetSubtype="0" fill="hold" nodeType="withEffect">
                                  <p:stCondLst>
                                    <p:cond delay="1750"/>
                                  </p:stCondLst>
                                  <p:childTnLst>
                                    <p:set>
                                      <p:cBhvr>
                                        <p:cTn id="88" dur="1" fill="hold">
                                          <p:stCondLst>
                                            <p:cond delay="0"/>
                                          </p:stCondLst>
                                        </p:cTn>
                                        <p:tgtEl>
                                          <p:spTgt spid="45"/>
                                        </p:tgtEl>
                                        <p:attrNameLst>
                                          <p:attrName>style.visibility</p:attrName>
                                        </p:attrNameLst>
                                      </p:cBhvr>
                                      <p:to>
                                        <p:strVal val="visible"/>
                                      </p:to>
                                    </p:set>
                                    <p:animEffect transition="in" filter="fade">
                                      <p:cBhvr>
                                        <p:cTn id="89" dur="750"/>
                                        <p:tgtEl>
                                          <p:spTgt spid="45"/>
                                        </p:tgtEl>
                                      </p:cBhvr>
                                    </p:animEffect>
                                  </p:childTnLst>
                                </p:cTn>
                              </p:par>
                              <p:par>
                                <p:cTn id="90" presetID="10" presetClass="entr" presetSubtype="0" fill="hold" nodeType="withEffect">
                                  <p:stCondLst>
                                    <p:cond delay="1500"/>
                                  </p:stCondLst>
                                  <p:childTnLst>
                                    <p:set>
                                      <p:cBhvr>
                                        <p:cTn id="91" dur="1" fill="hold">
                                          <p:stCondLst>
                                            <p:cond delay="0"/>
                                          </p:stCondLst>
                                        </p:cTn>
                                        <p:tgtEl>
                                          <p:spTgt spid="43"/>
                                        </p:tgtEl>
                                        <p:attrNameLst>
                                          <p:attrName>style.visibility</p:attrName>
                                        </p:attrNameLst>
                                      </p:cBhvr>
                                      <p:to>
                                        <p:strVal val="visible"/>
                                      </p:to>
                                    </p:set>
                                    <p:animEffect transition="in" filter="fade">
                                      <p:cBhvr>
                                        <p:cTn id="92" dur="75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7" grpId="1"/>
      <p:bldP spid="79" grpId="0"/>
      <p:bldP spid="79"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4EEE3FB-6454-A49B-012F-5B30472C8E2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5367"/>
            <a:ext cx="12198490" cy="6863367"/>
          </a:xfrm>
          <a:prstGeom prst="rect">
            <a:avLst/>
          </a:prstGeom>
        </p:spPr>
      </p:pic>
      <p:pic>
        <p:nvPicPr>
          <p:cNvPr id="12" name="Picture 11">
            <a:extLst>
              <a:ext uri="{FF2B5EF4-FFF2-40B4-BE49-F238E27FC236}">
                <a16:creationId xmlns:a16="http://schemas.microsoft.com/office/drawing/2014/main" id="{39289B2A-135F-ADD9-DE0A-14E9DC69DFD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 y="-5367"/>
            <a:ext cx="12198490" cy="6863367"/>
          </a:xfrm>
          <a:prstGeom prst="rect">
            <a:avLst/>
          </a:prstGeom>
        </p:spPr>
      </p:pic>
      <p:pic>
        <p:nvPicPr>
          <p:cNvPr id="13" name="Picture 12">
            <a:extLst>
              <a:ext uri="{FF2B5EF4-FFF2-40B4-BE49-F238E27FC236}">
                <a16:creationId xmlns:a16="http://schemas.microsoft.com/office/drawing/2014/main" id="{C680BDC0-4D8C-5EE8-9F7C-2F233649CDB0}"/>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231" y="-14"/>
            <a:ext cx="12188976" cy="6858014"/>
          </a:xfrm>
          <a:prstGeom prst="rect">
            <a:avLst/>
          </a:prstGeom>
        </p:spPr>
      </p:pic>
      <p:sp>
        <p:nvSpPr>
          <p:cNvPr id="14" name="CaixaDeTexto 7">
            <a:extLst>
              <a:ext uri="{FF2B5EF4-FFF2-40B4-BE49-F238E27FC236}">
                <a16:creationId xmlns:a16="http://schemas.microsoft.com/office/drawing/2014/main" id="{14E61575-4801-2007-8F4B-0CC2E83CF510}"/>
              </a:ext>
            </a:extLst>
          </p:cNvPr>
          <p:cNvSpPr txBox="1"/>
          <p:nvPr/>
        </p:nvSpPr>
        <p:spPr>
          <a:xfrm>
            <a:off x="2243419" y="1010380"/>
            <a:ext cx="9308358" cy="667875"/>
          </a:xfrm>
          <a:prstGeom prst="rect">
            <a:avLst/>
          </a:prstGeom>
          <a:noFill/>
        </p:spPr>
        <p:txBody>
          <a:bodyPr wrap="square" rtlCol="0">
            <a:spAutoFit/>
          </a:bodyPr>
          <a:lstStyle/>
          <a:p>
            <a:pPr marL="0" marR="0" lvl="0" indent="0" algn="ctr" defTabSz="914400" rtl="0" eaLnBrk="1" fontAlgn="auto" latinLnBrk="0" hangingPunct="1">
              <a:lnSpc>
                <a:spcPct val="85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white"/>
                </a:solidFill>
                <a:effectLst/>
                <a:uLnTx/>
                <a:uFillTx/>
                <a:latin typeface="Arial" panose="020B0604020202020204" pitchFamily="34" charset="0"/>
                <a:ea typeface="Inter" panose="020B0502030000000004" pitchFamily="34" charset="0"/>
                <a:cs typeface="Arial" panose="020B0604020202020204" pitchFamily="34" charset="0"/>
              </a:rPr>
              <a:t>CONTROL THE COMPLEXITY AND</a:t>
            </a:r>
          </a:p>
        </p:txBody>
      </p:sp>
      <p:sp>
        <p:nvSpPr>
          <p:cNvPr id="15" name="CaixaDeTexto 7">
            <a:extLst>
              <a:ext uri="{FF2B5EF4-FFF2-40B4-BE49-F238E27FC236}">
                <a16:creationId xmlns:a16="http://schemas.microsoft.com/office/drawing/2014/main" id="{38ABFDA4-8CF5-75B1-0A8E-800C4C728D51}"/>
              </a:ext>
            </a:extLst>
          </p:cNvPr>
          <p:cNvSpPr txBox="1"/>
          <p:nvPr/>
        </p:nvSpPr>
        <p:spPr>
          <a:xfrm>
            <a:off x="2173125" y="1645377"/>
            <a:ext cx="9441026" cy="824841"/>
          </a:xfrm>
          <a:prstGeom prst="rect">
            <a:avLst/>
          </a:prstGeom>
          <a:noFill/>
        </p:spPr>
        <p:txBody>
          <a:bodyPr wrap="square" rtlCol="0">
            <a:spAutoFit/>
          </a:bodyPr>
          <a:lstStyle>
            <a:defPPr>
              <a:defRPr lang="en-US"/>
            </a:defPPr>
            <a:lvl1pPr>
              <a:lnSpc>
                <a:spcPct val="85000"/>
              </a:lnSpc>
              <a:defRPr sz="4400" b="1" spc="-150">
                <a:latin typeface="Century Gothic" panose="020B0502020202020204" pitchFamily="34" charset="0"/>
                <a:ea typeface="Inter" panose="020B0502030000000004" pitchFamily="34" charset="0"/>
                <a:cs typeface="Arial" panose="020B0604020202020204" pitchFamily="34" charset="0"/>
              </a:defRPr>
            </a:lvl1pPr>
          </a:lstStyle>
          <a:p>
            <a:pPr marL="0" marR="0" lvl="0" indent="0" algn="ctr" defTabSz="914400" rtl="0" eaLnBrk="1" fontAlgn="auto" latinLnBrk="0" hangingPunct="1">
              <a:lnSpc>
                <a:spcPct val="85000"/>
              </a:lnSpc>
              <a:spcBef>
                <a:spcPts val="0"/>
              </a:spcBef>
              <a:spcAft>
                <a:spcPts val="0"/>
              </a:spcAft>
              <a:buClrTx/>
              <a:buSzTx/>
              <a:buFontTx/>
              <a:buNone/>
              <a:tabLst/>
              <a:defRPr/>
            </a:pPr>
            <a:r>
              <a:rPr kumimoji="0" lang="en-US" sz="5600" b="1"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SEIZE THE OPPORTUNITY</a:t>
            </a:r>
          </a:p>
        </p:txBody>
      </p:sp>
      <p:grpSp>
        <p:nvGrpSpPr>
          <p:cNvPr id="41" name="Group 40">
            <a:extLst>
              <a:ext uri="{FF2B5EF4-FFF2-40B4-BE49-F238E27FC236}">
                <a16:creationId xmlns:a16="http://schemas.microsoft.com/office/drawing/2014/main" id="{5F5BC066-3EB7-62CC-604D-70F6AA8E6B9E}"/>
              </a:ext>
            </a:extLst>
          </p:cNvPr>
          <p:cNvGrpSpPr/>
          <p:nvPr/>
        </p:nvGrpSpPr>
        <p:grpSpPr>
          <a:xfrm>
            <a:off x="8786952" y="3937390"/>
            <a:ext cx="2566848" cy="956549"/>
            <a:chOff x="8786952" y="3937390"/>
            <a:chExt cx="2566848" cy="956549"/>
          </a:xfrm>
        </p:grpSpPr>
        <p:sp>
          <p:nvSpPr>
            <p:cNvPr id="16" name="CaixaDeTexto 7">
              <a:extLst>
                <a:ext uri="{FF2B5EF4-FFF2-40B4-BE49-F238E27FC236}">
                  <a16:creationId xmlns:a16="http://schemas.microsoft.com/office/drawing/2014/main" id="{DDEA2ED8-D1A3-7E7E-F22D-B1D24AF6987E}"/>
                </a:ext>
              </a:extLst>
            </p:cNvPr>
            <p:cNvSpPr txBox="1"/>
            <p:nvPr/>
          </p:nvSpPr>
          <p:spPr>
            <a:xfrm>
              <a:off x="8786952" y="3937390"/>
              <a:ext cx="2566848" cy="798680"/>
            </a:xfrm>
            <a:prstGeom prst="rect">
              <a:avLst/>
            </a:prstGeom>
            <a:noFill/>
          </p:spPr>
          <p:txBody>
            <a:bodyPr wrap="square" rtlCol="0">
              <a:spAutoFit/>
            </a:bodyPr>
            <a:lstStyle>
              <a:defPPr>
                <a:defRPr lang="en-US"/>
              </a:defPPr>
              <a:lvl1pPr>
                <a:lnSpc>
                  <a:spcPct val="85000"/>
                </a:lnSpc>
                <a:defRPr sz="4400" spc="-150">
                  <a:solidFill>
                    <a:srgbClr val="2B4FF4"/>
                  </a:solidFill>
                  <a:latin typeface="Inter" panose="020B0502030000000004" pitchFamily="34" charset="0"/>
                  <a:ea typeface="Inter" panose="020B0502030000000004" pitchFamily="34" charset="0"/>
                  <a:cs typeface="Arial" panose="020B0604020202020204" pitchFamily="34" charset="0"/>
                </a:defRPr>
              </a:lvl1pPr>
            </a:lstStyle>
            <a:p>
              <a:pPr marL="0" marR="0" lvl="0" indent="0" algn="l" defTabSz="914400" rtl="0" eaLnBrk="1" fontAlgn="auto" latinLnBrk="0" hangingPunct="1">
                <a:lnSpc>
                  <a:spcPct val="85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And expose your inventory to the largest audience possible </a:t>
              </a:r>
            </a:p>
          </p:txBody>
        </p:sp>
        <p:cxnSp>
          <p:nvCxnSpPr>
            <p:cNvPr id="17" name="Straight Connector 16">
              <a:extLst>
                <a:ext uri="{FF2B5EF4-FFF2-40B4-BE49-F238E27FC236}">
                  <a16:creationId xmlns:a16="http://schemas.microsoft.com/office/drawing/2014/main" id="{9EA81D36-3566-86D1-342C-825734D85516}"/>
                </a:ext>
              </a:extLst>
            </p:cNvPr>
            <p:cNvCxnSpPr>
              <a:cxnSpLocks/>
            </p:cNvCxnSpPr>
            <p:nvPr/>
          </p:nvCxnSpPr>
          <p:spPr>
            <a:xfrm rot="5400000">
              <a:off x="10051256" y="3705939"/>
              <a:ext cx="0" cy="2376000"/>
            </a:xfrm>
            <a:prstGeom prst="line">
              <a:avLst/>
            </a:prstGeom>
            <a:ln w="1016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grpSp>
      <p:sp>
        <p:nvSpPr>
          <p:cNvPr id="2" name="CaixaDeTexto 7">
            <a:extLst>
              <a:ext uri="{FF2B5EF4-FFF2-40B4-BE49-F238E27FC236}">
                <a16:creationId xmlns:a16="http://schemas.microsoft.com/office/drawing/2014/main" id="{EF78B902-3B63-BC92-D0E7-E88814AE241B}"/>
              </a:ext>
            </a:extLst>
          </p:cNvPr>
          <p:cNvSpPr txBox="1"/>
          <p:nvPr/>
        </p:nvSpPr>
        <p:spPr>
          <a:xfrm>
            <a:off x="1706085" y="3664340"/>
            <a:ext cx="2448840" cy="798680"/>
          </a:xfrm>
          <a:prstGeom prst="rect">
            <a:avLst/>
          </a:prstGeom>
          <a:noFill/>
        </p:spPr>
        <p:txBody>
          <a:bodyPr wrap="square" rtlCol="0">
            <a:spAutoFit/>
          </a:bodyPr>
          <a:lstStyle>
            <a:defPPr>
              <a:defRPr lang="en-US"/>
            </a:defPPr>
            <a:lvl1pPr>
              <a:lnSpc>
                <a:spcPct val="85000"/>
              </a:lnSpc>
              <a:defRPr sz="4400" spc="-150">
                <a:solidFill>
                  <a:srgbClr val="2B4FF4"/>
                </a:solidFill>
                <a:latin typeface="Inter" panose="020B0502030000000004" pitchFamily="34" charset="0"/>
                <a:ea typeface="Inter" panose="020B0502030000000004" pitchFamily="34" charset="0"/>
                <a:cs typeface="Arial" panose="020B0604020202020204" pitchFamily="34" charset="0"/>
              </a:defRPr>
            </a:lvl1pPr>
          </a:lstStyle>
          <a:p>
            <a:pPr marL="0" marR="0" lvl="0" indent="0" algn="l" defTabSz="914400" rtl="0" eaLnBrk="1" fontAlgn="auto" latinLnBrk="0" hangingPunct="1">
              <a:lnSpc>
                <a:spcPct val="85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Sell upfits as easily and as quickly as you sell F&amp;I or warranties</a:t>
            </a:r>
          </a:p>
        </p:txBody>
      </p:sp>
      <p:sp>
        <p:nvSpPr>
          <p:cNvPr id="3" name="Rectangle 2">
            <a:extLst>
              <a:ext uri="{FF2B5EF4-FFF2-40B4-BE49-F238E27FC236}">
                <a16:creationId xmlns:a16="http://schemas.microsoft.com/office/drawing/2014/main" id="{B507634E-94D9-D86D-1F8A-D6BC7277B3C1}"/>
              </a:ext>
            </a:extLst>
          </p:cNvPr>
          <p:cNvSpPr/>
          <p:nvPr/>
        </p:nvSpPr>
        <p:spPr>
          <a:xfrm>
            <a:off x="1771894" y="4576398"/>
            <a:ext cx="2379600" cy="5292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CaixaDeTexto 7">
            <a:extLst>
              <a:ext uri="{FF2B5EF4-FFF2-40B4-BE49-F238E27FC236}">
                <a16:creationId xmlns:a16="http://schemas.microsoft.com/office/drawing/2014/main" id="{0B601100-3DE5-1CC8-BB0C-B533F142222B}"/>
              </a:ext>
            </a:extLst>
          </p:cNvPr>
          <p:cNvSpPr txBox="1"/>
          <p:nvPr/>
        </p:nvSpPr>
        <p:spPr>
          <a:xfrm>
            <a:off x="2127210" y="4760998"/>
            <a:ext cx="1606590" cy="301621"/>
          </a:xfrm>
          <a:prstGeom prst="rect">
            <a:avLst/>
          </a:prstGeom>
          <a:noFill/>
        </p:spPr>
        <p:txBody>
          <a:bodyPr wrap="square" rtlCol="0">
            <a:spAutoFit/>
          </a:bodyPr>
          <a:lstStyle>
            <a:defPPr>
              <a:defRPr lang="en-US"/>
            </a:defPPr>
            <a:lvl1pPr>
              <a:lnSpc>
                <a:spcPct val="85000"/>
              </a:lnSpc>
              <a:defRPr sz="4400" spc="-150">
                <a:solidFill>
                  <a:srgbClr val="2B4FF4"/>
                </a:solidFill>
                <a:latin typeface="Inter" panose="020B0502030000000004" pitchFamily="34" charset="0"/>
                <a:ea typeface="Inter" panose="020B0502030000000004" pitchFamily="34" charset="0"/>
                <a:cs typeface="Arial" panose="020B0604020202020204" pitchFamily="34" charset="0"/>
              </a:defRPr>
            </a:lvl1pPr>
          </a:lstStyle>
          <a:p>
            <a:pPr marL="0" marR="0" lvl="0" indent="0" algn="ctr" defTabSz="914400" rtl="0" eaLnBrk="1" fontAlgn="auto" latinLnBrk="0" hangingPunct="1">
              <a:lnSpc>
                <a:spcPct val="85000"/>
              </a:lnSpc>
              <a:spcBef>
                <a:spcPts val="0"/>
              </a:spcBef>
              <a:spcAft>
                <a:spcPts val="0"/>
              </a:spcAft>
              <a:buClrTx/>
              <a:buSzTx/>
              <a:buFontTx/>
              <a:buNone/>
              <a:tabLst/>
              <a:defRPr/>
            </a:pPr>
            <a:r>
              <a:rPr kumimoji="0" lang="en-US" sz="1600" b="1" i="0" u="none" strike="noStrike" kern="1200" cap="none" spc="0" normalizeH="0" baseline="0" noProof="0" dirty="0" err="1">
                <a:ln>
                  <a:noFill/>
                </a:ln>
                <a:solidFill>
                  <a:srgbClr val="003057"/>
                </a:solidFill>
                <a:effectLst/>
                <a:uLnTx/>
                <a:uFillTx/>
                <a:latin typeface="Arial" panose="020B0604020202020204" pitchFamily="34" charset="0"/>
                <a:cs typeface="Arial" panose="020B0604020202020204" pitchFamily="34" charset="0"/>
              </a:rPr>
              <a:t>Kargo</a:t>
            </a:r>
            <a:r>
              <a:rPr kumimoji="0" lang="en-US" sz="1600" b="1" i="0" u="none" strike="noStrike" kern="1200" cap="none" spc="0" normalizeH="0" baseline="0" noProof="0" dirty="0">
                <a:ln>
                  <a:noFill/>
                </a:ln>
                <a:solidFill>
                  <a:srgbClr val="003057"/>
                </a:solidFill>
                <a:effectLst/>
                <a:uLnTx/>
                <a:uFillTx/>
                <a:latin typeface="Arial" panose="020B0604020202020204" pitchFamily="34" charset="0"/>
                <a:cs typeface="Arial" panose="020B0604020202020204" pitchFamily="34" charset="0"/>
              </a:rPr>
              <a:t> Quick</a:t>
            </a:r>
          </a:p>
        </p:txBody>
      </p:sp>
      <p:cxnSp>
        <p:nvCxnSpPr>
          <p:cNvPr id="5" name="Straight Connector 4">
            <a:extLst>
              <a:ext uri="{FF2B5EF4-FFF2-40B4-BE49-F238E27FC236}">
                <a16:creationId xmlns:a16="http://schemas.microsoft.com/office/drawing/2014/main" id="{F13064FA-0BBF-6B57-92D2-66AADFA03C48}"/>
              </a:ext>
            </a:extLst>
          </p:cNvPr>
          <p:cNvCxnSpPr>
            <a:cxnSpLocks/>
          </p:cNvCxnSpPr>
          <p:nvPr/>
        </p:nvCxnSpPr>
        <p:spPr>
          <a:xfrm rot="5400000">
            <a:off x="2959894" y="3433875"/>
            <a:ext cx="0" cy="2376000"/>
          </a:xfrm>
          <a:prstGeom prst="line">
            <a:avLst/>
          </a:prstGeom>
          <a:ln w="1016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443033D5-BC13-35B3-79E4-AAA4EEAF0D1C}"/>
              </a:ext>
            </a:extLst>
          </p:cNvPr>
          <p:cNvSpPr/>
          <p:nvPr/>
        </p:nvSpPr>
        <p:spPr>
          <a:xfrm>
            <a:off x="5465246" y="4569674"/>
            <a:ext cx="2092422" cy="534195"/>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CaixaDeTexto 7">
            <a:extLst>
              <a:ext uri="{FF2B5EF4-FFF2-40B4-BE49-F238E27FC236}">
                <a16:creationId xmlns:a16="http://schemas.microsoft.com/office/drawing/2014/main" id="{1782D15C-DD85-3DC3-775A-7A92EDECB9D8}"/>
              </a:ext>
            </a:extLst>
          </p:cNvPr>
          <p:cNvSpPr txBox="1"/>
          <p:nvPr/>
        </p:nvSpPr>
        <p:spPr>
          <a:xfrm>
            <a:off x="5609816" y="4749423"/>
            <a:ext cx="1789834" cy="301621"/>
          </a:xfrm>
          <a:prstGeom prst="rect">
            <a:avLst/>
          </a:prstGeom>
          <a:noFill/>
        </p:spPr>
        <p:txBody>
          <a:bodyPr wrap="square" rtlCol="0">
            <a:spAutoFit/>
          </a:bodyPr>
          <a:lstStyle>
            <a:defPPr>
              <a:defRPr lang="en-US"/>
            </a:defPPr>
            <a:lvl1pPr>
              <a:lnSpc>
                <a:spcPct val="85000"/>
              </a:lnSpc>
              <a:defRPr sz="4400" spc="-150">
                <a:solidFill>
                  <a:srgbClr val="2B4FF4"/>
                </a:solidFill>
                <a:latin typeface="Inter" panose="020B0502030000000004" pitchFamily="34" charset="0"/>
                <a:ea typeface="Inter" panose="020B0502030000000004" pitchFamily="34" charset="0"/>
                <a:cs typeface="Arial" panose="020B0604020202020204" pitchFamily="34" charset="0"/>
              </a:defRPr>
            </a:lvl1pPr>
          </a:lstStyle>
          <a:p>
            <a:pPr marL="0" marR="0" lvl="0" indent="0" algn="ctr" defTabSz="914400" rtl="0" eaLnBrk="1" fontAlgn="auto" latinLnBrk="0" hangingPunct="1">
              <a:lnSpc>
                <a:spcPct val="85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3057"/>
                </a:solidFill>
                <a:effectLst/>
                <a:uLnTx/>
                <a:uFillTx/>
                <a:latin typeface="Arial" panose="020B0604020202020204" pitchFamily="34" charset="0"/>
                <a:cs typeface="Arial" panose="020B0604020202020204" pitchFamily="34" charset="0"/>
              </a:rPr>
              <a:t>Ready inventory</a:t>
            </a:r>
          </a:p>
        </p:txBody>
      </p:sp>
      <p:sp>
        <p:nvSpPr>
          <p:cNvPr id="8" name="CaixaDeTexto 7">
            <a:extLst>
              <a:ext uri="{FF2B5EF4-FFF2-40B4-BE49-F238E27FC236}">
                <a16:creationId xmlns:a16="http://schemas.microsoft.com/office/drawing/2014/main" id="{7EA13EEE-950F-9A93-351D-E219EB6648C2}"/>
              </a:ext>
            </a:extLst>
          </p:cNvPr>
          <p:cNvSpPr txBox="1"/>
          <p:nvPr/>
        </p:nvSpPr>
        <p:spPr>
          <a:xfrm>
            <a:off x="5460895" y="3894201"/>
            <a:ext cx="2094736" cy="563231"/>
          </a:xfrm>
          <a:prstGeom prst="rect">
            <a:avLst/>
          </a:prstGeom>
          <a:noFill/>
        </p:spPr>
        <p:txBody>
          <a:bodyPr wrap="square" rtlCol="0">
            <a:spAutoFit/>
          </a:bodyPr>
          <a:lstStyle>
            <a:defPPr>
              <a:defRPr lang="en-US"/>
            </a:defPPr>
            <a:lvl1pPr>
              <a:lnSpc>
                <a:spcPct val="85000"/>
              </a:lnSpc>
              <a:defRPr sz="4400" spc="-150">
                <a:solidFill>
                  <a:srgbClr val="2B4FF4"/>
                </a:solidFill>
                <a:latin typeface="Inter" panose="020B0502030000000004" pitchFamily="34" charset="0"/>
                <a:ea typeface="Inter" panose="020B0502030000000004" pitchFamily="34" charset="0"/>
                <a:cs typeface="Arial" panose="020B0604020202020204" pitchFamily="34" charset="0"/>
              </a:defRPr>
            </a:lvl1pPr>
          </a:lstStyle>
          <a:p>
            <a:pPr marL="0" marR="0" lvl="0" indent="0" algn="l" defTabSz="914400" rtl="0" eaLnBrk="1" fontAlgn="auto" latinLnBrk="0" hangingPunct="1">
              <a:lnSpc>
                <a:spcPct val="85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Source upfit parts in days, not weeks</a:t>
            </a:r>
          </a:p>
        </p:txBody>
      </p:sp>
      <p:cxnSp>
        <p:nvCxnSpPr>
          <p:cNvPr id="9" name="Straight Connector 8">
            <a:extLst>
              <a:ext uri="{FF2B5EF4-FFF2-40B4-BE49-F238E27FC236}">
                <a16:creationId xmlns:a16="http://schemas.microsoft.com/office/drawing/2014/main" id="{0D07B482-71AD-5875-C7CF-157C93AB3009}"/>
              </a:ext>
            </a:extLst>
          </p:cNvPr>
          <p:cNvCxnSpPr>
            <a:cxnSpLocks/>
          </p:cNvCxnSpPr>
          <p:nvPr/>
        </p:nvCxnSpPr>
        <p:spPr>
          <a:xfrm rot="5400000">
            <a:off x="6504895" y="3577875"/>
            <a:ext cx="0" cy="2088000"/>
          </a:xfrm>
          <a:prstGeom prst="line">
            <a:avLst/>
          </a:prstGeom>
          <a:ln w="1016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pic>
        <p:nvPicPr>
          <p:cNvPr id="22" name="Picture 21" descr="A picture containing plane&#10;&#10;Description automatically generated">
            <a:extLst>
              <a:ext uri="{FF2B5EF4-FFF2-40B4-BE49-F238E27FC236}">
                <a16:creationId xmlns:a16="http://schemas.microsoft.com/office/drawing/2014/main" id="{E205998E-CD34-6D4A-C42B-6F823900F41D}"/>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l="11607" t="48889" r="35104" b="23195"/>
          <a:stretch/>
        </p:blipFill>
        <p:spPr>
          <a:xfrm>
            <a:off x="1415143" y="3352800"/>
            <a:ext cx="6495143" cy="1914526"/>
          </a:xfrm>
          <a:prstGeom prst="rect">
            <a:avLst/>
          </a:prstGeom>
        </p:spPr>
      </p:pic>
      <p:grpSp>
        <p:nvGrpSpPr>
          <p:cNvPr id="23" name="Group 22">
            <a:extLst>
              <a:ext uri="{FF2B5EF4-FFF2-40B4-BE49-F238E27FC236}">
                <a16:creationId xmlns:a16="http://schemas.microsoft.com/office/drawing/2014/main" id="{1FAF38EE-3FE9-9239-84D7-7596F596B231}"/>
              </a:ext>
            </a:extLst>
          </p:cNvPr>
          <p:cNvGrpSpPr/>
          <p:nvPr/>
        </p:nvGrpSpPr>
        <p:grpSpPr>
          <a:xfrm>
            <a:off x="11024975" y="6397282"/>
            <a:ext cx="939323" cy="234329"/>
            <a:chOff x="10208131" y="5713698"/>
            <a:chExt cx="1754791" cy="406640"/>
          </a:xfrm>
          <a:solidFill>
            <a:schemeClr val="bg1"/>
          </a:solidFill>
        </p:grpSpPr>
        <p:sp>
          <p:nvSpPr>
            <p:cNvPr id="24" name="Freeform: Shape 12">
              <a:extLst>
                <a:ext uri="{FF2B5EF4-FFF2-40B4-BE49-F238E27FC236}">
                  <a16:creationId xmlns:a16="http://schemas.microsoft.com/office/drawing/2014/main" id="{38DD157B-226C-EC86-46F0-6C5413348853}"/>
                </a:ext>
              </a:extLst>
            </p:cNvPr>
            <p:cNvSpPr/>
            <p:nvPr/>
          </p:nvSpPr>
          <p:spPr>
            <a:xfrm>
              <a:off x="10538649" y="5820950"/>
              <a:ext cx="275558" cy="298608"/>
            </a:xfrm>
            <a:custGeom>
              <a:avLst/>
              <a:gdLst>
                <a:gd name="connsiteX0" fmla="*/ 137217 w 275558"/>
                <a:gd name="connsiteY0" fmla="*/ 235351 h 298608"/>
                <a:gd name="connsiteX1" fmla="*/ 62636 w 275558"/>
                <a:gd name="connsiteY1" fmla="*/ 149626 h 298608"/>
                <a:gd name="connsiteX2" fmla="*/ 137217 w 275558"/>
                <a:gd name="connsiteY2" fmla="*/ 63901 h 298608"/>
                <a:gd name="connsiteX3" fmla="*/ 211893 w 275558"/>
                <a:gd name="connsiteY3" fmla="*/ 149626 h 298608"/>
                <a:gd name="connsiteX4" fmla="*/ 137217 w 275558"/>
                <a:gd name="connsiteY4" fmla="*/ 235351 h 298608"/>
                <a:gd name="connsiteX5" fmla="*/ 137217 w 275558"/>
                <a:gd name="connsiteY5" fmla="*/ -107 h 298608"/>
                <a:gd name="connsiteX6" fmla="*/ -515 w 275558"/>
                <a:gd name="connsiteY6" fmla="*/ 151531 h 298608"/>
                <a:gd name="connsiteX7" fmla="*/ 137217 w 275558"/>
                <a:gd name="connsiteY7" fmla="*/ 298502 h 298608"/>
                <a:gd name="connsiteX8" fmla="*/ 275044 w 275558"/>
                <a:gd name="connsiteY8" fmla="*/ 151531 h 298608"/>
                <a:gd name="connsiteX9" fmla="*/ 137217 w 275558"/>
                <a:gd name="connsiteY9" fmla="*/ -107 h 298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5558" h="298608">
                  <a:moveTo>
                    <a:pt x="137217" y="235351"/>
                  </a:moveTo>
                  <a:cubicBezTo>
                    <a:pt x="93021" y="235351"/>
                    <a:pt x="62636" y="204395"/>
                    <a:pt x="62636" y="149626"/>
                  </a:cubicBezTo>
                  <a:cubicBezTo>
                    <a:pt x="62636" y="97906"/>
                    <a:pt x="91877" y="63901"/>
                    <a:pt x="137217" y="63901"/>
                  </a:cubicBezTo>
                  <a:cubicBezTo>
                    <a:pt x="182556" y="63901"/>
                    <a:pt x="211893" y="98382"/>
                    <a:pt x="211893" y="149626"/>
                  </a:cubicBezTo>
                  <a:cubicBezTo>
                    <a:pt x="211893" y="204776"/>
                    <a:pt x="181508" y="235351"/>
                    <a:pt x="137217" y="235351"/>
                  </a:cubicBezTo>
                  <a:moveTo>
                    <a:pt x="137217" y="-107"/>
                  </a:moveTo>
                  <a:cubicBezTo>
                    <a:pt x="51492" y="-107"/>
                    <a:pt x="-515" y="73998"/>
                    <a:pt x="-515" y="151531"/>
                  </a:cubicBezTo>
                  <a:cubicBezTo>
                    <a:pt x="-515" y="223921"/>
                    <a:pt x="45396" y="298502"/>
                    <a:pt x="137217" y="298502"/>
                  </a:cubicBezTo>
                  <a:cubicBezTo>
                    <a:pt x="229038" y="298502"/>
                    <a:pt x="275044" y="223921"/>
                    <a:pt x="275044" y="151531"/>
                  </a:cubicBezTo>
                  <a:cubicBezTo>
                    <a:pt x="275044" y="73998"/>
                    <a:pt x="223418" y="-107"/>
                    <a:pt x="137217" y="-107"/>
                  </a:cubicBezTo>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Freeform: Shape 14">
              <a:extLst>
                <a:ext uri="{FF2B5EF4-FFF2-40B4-BE49-F238E27FC236}">
                  <a16:creationId xmlns:a16="http://schemas.microsoft.com/office/drawing/2014/main" id="{3DCD1FC1-4CCB-BBA8-B518-6B1400FB9561}"/>
                </a:ext>
              </a:extLst>
            </p:cNvPr>
            <p:cNvSpPr/>
            <p:nvPr/>
          </p:nvSpPr>
          <p:spPr>
            <a:xfrm>
              <a:off x="11678315" y="5821141"/>
              <a:ext cx="284607" cy="292703"/>
            </a:xfrm>
            <a:custGeom>
              <a:avLst/>
              <a:gdLst>
                <a:gd name="connsiteX0" fmla="*/ 284093 w 284607"/>
                <a:gd name="connsiteY0" fmla="*/ 227160 h 292703"/>
                <a:gd name="connsiteX1" fmla="*/ 284093 w 284607"/>
                <a:gd name="connsiteY1" fmla="*/ 292597 h 292703"/>
                <a:gd name="connsiteX2" fmla="*/ 214369 w 284607"/>
                <a:gd name="connsiteY2" fmla="*/ 292597 h 292703"/>
                <a:gd name="connsiteX3" fmla="*/ 172078 w 284607"/>
                <a:gd name="connsiteY3" fmla="*/ 250306 h 292703"/>
                <a:gd name="connsiteX4" fmla="*/ 172078 w 284607"/>
                <a:gd name="connsiteY4" fmla="*/ 250210 h 292703"/>
                <a:gd name="connsiteX5" fmla="*/ 172078 w 284607"/>
                <a:gd name="connsiteY5" fmla="*/ 103144 h 292703"/>
                <a:gd name="connsiteX6" fmla="*/ 122072 w 284607"/>
                <a:gd name="connsiteY6" fmla="*/ 59996 h 292703"/>
                <a:gd name="connsiteX7" fmla="*/ 64922 w 284607"/>
                <a:gd name="connsiteY7" fmla="*/ 131815 h 292703"/>
                <a:gd name="connsiteX8" fmla="*/ 64922 w 284607"/>
                <a:gd name="connsiteY8" fmla="*/ 292597 h 292703"/>
                <a:gd name="connsiteX9" fmla="*/ -515 w 284607"/>
                <a:gd name="connsiteY9" fmla="*/ 292597 h 292703"/>
                <a:gd name="connsiteX10" fmla="*/ -515 w 284607"/>
                <a:gd name="connsiteY10" fmla="*/ 5513 h 292703"/>
                <a:gd name="connsiteX11" fmla="*/ 62636 w 284607"/>
                <a:gd name="connsiteY11" fmla="*/ 5513 h 292703"/>
                <a:gd name="connsiteX12" fmla="*/ 62636 w 284607"/>
                <a:gd name="connsiteY12" fmla="*/ 28468 h 292703"/>
                <a:gd name="connsiteX13" fmla="*/ 145313 w 284607"/>
                <a:gd name="connsiteY13" fmla="*/ -107 h 292703"/>
                <a:gd name="connsiteX14" fmla="*/ 237801 w 284607"/>
                <a:gd name="connsiteY14" fmla="*/ 89524 h 292703"/>
                <a:gd name="connsiteX15" fmla="*/ 237801 w 284607"/>
                <a:gd name="connsiteY15" fmla="*/ 211920 h 292703"/>
                <a:gd name="connsiteX16" fmla="*/ 253041 w 284607"/>
                <a:gd name="connsiteY16" fmla="*/ 227350 h 292703"/>
                <a:gd name="connsiteX17" fmla="*/ 253136 w 284607"/>
                <a:gd name="connsiteY17" fmla="*/ 227350 h 292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607" h="292703">
                  <a:moveTo>
                    <a:pt x="284093" y="227160"/>
                  </a:moveTo>
                  <a:lnTo>
                    <a:pt x="284093" y="292597"/>
                  </a:lnTo>
                  <a:lnTo>
                    <a:pt x="214369" y="292597"/>
                  </a:lnTo>
                  <a:cubicBezTo>
                    <a:pt x="191014" y="292597"/>
                    <a:pt x="172078" y="273661"/>
                    <a:pt x="172078" y="250306"/>
                  </a:cubicBezTo>
                  <a:cubicBezTo>
                    <a:pt x="172078" y="250277"/>
                    <a:pt x="172078" y="250239"/>
                    <a:pt x="172078" y="250210"/>
                  </a:cubicBezTo>
                  <a:lnTo>
                    <a:pt x="172078" y="103144"/>
                  </a:lnTo>
                  <a:cubicBezTo>
                    <a:pt x="172078" y="76093"/>
                    <a:pt x="151314" y="59996"/>
                    <a:pt x="122072" y="59996"/>
                  </a:cubicBezTo>
                  <a:cubicBezTo>
                    <a:pt x="75590" y="59996"/>
                    <a:pt x="64922" y="100858"/>
                    <a:pt x="64922" y="131815"/>
                  </a:cubicBezTo>
                  <a:lnTo>
                    <a:pt x="64922" y="292597"/>
                  </a:lnTo>
                  <a:lnTo>
                    <a:pt x="-515" y="292597"/>
                  </a:lnTo>
                  <a:lnTo>
                    <a:pt x="-515" y="5513"/>
                  </a:lnTo>
                  <a:lnTo>
                    <a:pt x="62636" y="5513"/>
                  </a:lnTo>
                  <a:lnTo>
                    <a:pt x="62636" y="28468"/>
                  </a:lnTo>
                  <a:cubicBezTo>
                    <a:pt x="86296" y="10104"/>
                    <a:pt x="115357" y="65"/>
                    <a:pt x="145313" y="-107"/>
                  </a:cubicBezTo>
                  <a:cubicBezTo>
                    <a:pt x="195224" y="-107"/>
                    <a:pt x="237801" y="26373"/>
                    <a:pt x="237801" y="89524"/>
                  </a:cubicBezTo>
                  <a:lnTo>
                    <a:pt x="237801" y="211920"/>
                  </a:lnTo>
                  <a:cubicBezTo>
                    <a:pt x="237753" y="220388"/>
                    <a:pt x="244573" y="227293"/>
                    <a:pt x="253041" y="227350"/>
                  </a:cubicBezTo>
                  <a:cubicBezTo>
                    <a:pt x="253070" y="227350"/>
                    <a:pt x="253108" y="227350"/>
                    <a:pt x="253136" y="22735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Freeform: Shape 15">
              <a:extLst>
                <a:ext uri="{FF2B5EF4-FFF2-40B4-BE49-F238E27FC236}">
                  <a16:creationId xmlns:a16="http://schemas.microsoft.com/office/drawing/2014/main" id="{B141022A-375B-88A7-D62C-6805A7BB1BCB}"/>
                </a:ext>
              </a:extLst>
            </p:cNvPr>
            <p:cNvSpPr/>
            <p:nvPr/>
          </p:nvSpPr>
          <p:spPr>
            <a:xfrm>
              <a:off x="11371896" y="5819988"/>
              <a:ext cx="277463" cy="300350"/>
            </a:xfrm>
            <a:custGeom>
              <a:avLst/>
              <a:gdLst>
                <a:gd name="connsiteX0" fmla="*/ 213322 w 277463"/>
                <a:gd name="connsiteY0" fmla="*/ 191450 h 300350"/>
                <a:gd name="connsiteX1" fmla="*/ 145218 w 277463"/>
                <a:gd name="connsiteY1" fmla="*/ 236885 h 300350"/>
                <a:gd name="connsiteX2" fmla="*/ 69875 w 277463"/>
                <a:gd name="connsiteY2" fmla="*/ 150207 h 300350"/>
                <a:gd name="connsiteX3" fmla="*/ 145218 w 277463"/>
                <a:gd name="connsiteY3" fmla="*/ 63339 h 300350"/>
                <a:gd name="connsiteX4" fmla="*/ 213322 w 277463"/>
                <a:gd name="connsiteY4" fmla="*/ 110202 h 300350"/>
                <a:gd name="connsiteX5" fmla="*/ 220466 w 277463"/>
                <a:gd name="connsiteY5" fmla="*/ 150207 h 300350"/>
                <a:gd name="connsiteX6" fmla="*/ 213322 w 277463"/>
                <a:gd name="connsiteY6" fmla="*/ 191450 h 300350"/>
                <a:gd name="connsiteX7" fmla="*/ 206368 w 277463"/>
                <a:gd name="connsiteY7" fmla="*/ 7618 h 300350"/>
                <a:gd name="connsiteX8" fmla="*/ 206368 w 277463"/>
                <a:gd name="connsiteY8" fmla="*/ 18000 h 300350"/>
                <a:gd name="connsiteX9" fmla="*/ 138360 w 277463"/>
                <a:gd name="connsiteY9" fmla="*/ -97 h 300350"/>
                <a:gd name="connsiteX10" fmla="*/ -515 w 277463"/>
                <a:gd name="connsiteY10" fmla="*/ 152303 h 300350"/>
                <a:gd name="connsiteX11" fmla="*/ 138360 w 277463"/>
                <a:gd name="connsiteY11" fmla="*/ 300226 h 300350"/>
                <a:gd name="connsiteX12" fmla="*/ 206368 w 277463"/>
                <a:gd name="connsiteY12" fmla="*/ 283653 h 300350"/>
                <a:gd name="connsiteX13" fmla="*/ 206368 w 277463"/>
                <a:gd name="connsiteY13" fmla="*/ 291273 h 300350"/>
                <a:gd name="connsiteX14" fmla="*/ 276949 w 277463"/>
                <a:gd name="connsiteY14" fmla="*/ 291273 h 300350"/>
                <a:gd name="connsiteX15" fmla="*/ 276949 w 277463"/>
                <a:gd name="connsiteY15" fmla="*/ 7618 h 300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7463" h="300350">
                  <a:moveTo>
                    <a:pt x="213322" y="191450"/>
                  </a:moveTo>
                  <a:cubicBezTo>
                    <a:pt x="203015" y="219873"/>
                    <a:pt x="175422" y="238275"/>
                    <a:pt x="145218" y="236885"/>
                  </a:cubicBezTo>
                  <a:cubicBezTo>
                    <a:pt x="100546" y="236885"/>
                    <a:pt x="69875" y="205738"/>
                    <a:pt x="69875" y="150207"/>
                  </a:cubicBezTo>
                  <a:cubicBezTo>
                    <a:pt x="69875" y="98010"/>
                    <a:pt x="99593" y="63339"/>
                    <a:pt x="145218" y="63339"/>
                  </a:cubicBezTo>
                  <a:cubicBezTo>
                    <a:pt x="175707" y="62463"/>
                    <a:pt x="203254" y="81418"/>
                    <a:pt x="213322" y="110202"/>
                  </a:cubicBezTo>
                  <a:cubicBezTo>
                    <a:pt x="218274" y="122947"/>
                    <a:pt x="220694" y="136539"/>
                    <a:pt x="220466" y="150207"/>
                  </a:cubicBezTo>
                  <a:cubicBezTo>
                    <a:pt x="220675" y="164276"/>
                    <a:pt x="218256" y="178268"/>
                    <a:pt x="213322" y="191450"/>
                  </a:cubicBezTo>
                  <a:moveTo>
                    <a:pt x="206368" y="7618"/>
                  </a:moveTo>
                  <a:lnTo>
                    <a:pt x="206368" y="18000"/>
                  </a:lnTo>
                  <a:cubicBezTo>
                    <a:pt x="185775" y="5875"/>
                    <a:pt x="162258" y="-383"/>
                    <a:pt x="138360" y="-97"/>
                  </a:cubicBezTo>
                  <a:cubicBezTo>
                    <a:pt x="51492" y="-97"/>
                    <a:pt x="-515" y="74388"/>
                    <a:pt x="-515" y="152303"/>
                  </a:cubicBezTo>
                  <a:cubicBezTo>
                    <a:pt x="-515" y="225074"/>
                    <a:pt x="45681" y="300226"/>
                    <a:pt x="138360" y="300226"/>
                  </a:cubicBezTo>
                  <a:cubicBezTo>
                    <a:pt x="162077" y="300607"/>
                    <a:pt x="185490" y="294902"/>
                    <a:pt x="206368" y="283653"/>
                  </a:cubicBezTo>
                  <a:lnTo>
                    <a:pt x="206368" y="291273"/>
                  </a:lnTo>
                  <a:lnTo>
                    <a:pt x="276949" y="291273"/>
                  </a:lnTo>
                  <a:lnTo>
                    <a:pt x="276949" y="7618"/>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Freeform: Shape 17">
              <a:extLst>
                <a:ext uri="{FF2B5EF4-FFF2-40B4-BE49-F238E27FC236}">
                  <a16:creationId xmlns:a16="http://schemas.microsoft.com/office/drawing/2014/main" id="{0EFC43EC-4052-4E80-214B-31C7340A9A57}"/>
                </a:ext>
              </a:extLst>
            </p:cNvPr>
            <p:cNvSpPr/>
            <p:nvPr/>
          </p:nvSpPr>
          <p:spPr>
            <a:xfrm>
              <a:off x="10833829" y="5713698"/>
              <a:ext cx="521874" cy="400145"/>
            </a:xfrm>
            <a:custGeom>
              <a:avLst/>
              <a:gdLst>
                <a:gd name="connsiteX0" fmla="*/ 520884 w 521874"/>
                <a:gd name="connsiteY0" fmla="*/ 196775 h 400145"/>
                <a:gd name="connsiteX1" fmla="*/ 520884 w 521874"/>
                <a:gd name="connsiteY1" fmla="*/ 400039 h 400145"/>
                <a:gd name="connsiteX2" fmla="*/ 455352 w 521874"/>
                <a:gd name="connsiteY2" fmla="*/ 400039 h 400145"/>
                <a:gd name="connsiteX3" fmla="*/ 455352 w 521874"/>
                <a:gd name="connsiteY3" fmla="*/ 210586 h 400145"/>
                <a:gd name="connsiteX4" fmla="*/ 407727 w 521874"/>
                <a:gd name="connsiteY4" fmla="*/ 167438 h 400145"/>
                <a:gd name="connsiteX5" fmla="*/ 352482 w 521874"/>
                <a:gd name="connsiteY5" fmla="*/ 244972 h 400145"/>
                <a:gd name="connsiteX6" fmla="*/ 352482 w 521874"/>
                <a:gd name="connsiteY6" fmla="*/ 400039 h 400145"/>
                <a:gd name="connsiteX7" fmla="*/ 287045 w 521874"/>
                <a:gd name="connsiteY7" fmla="*/ 400039 h 400145"/>
                <a:gd name="connsiteX8" fmla="*/ 287045 w 521874"/>
                <a:gd name="connsiteY8" fmla="*/ 210586 h 400145"/>
                <a:gd name="connsiteX9" fmla="*/ 239420 w 521874"/>
                <a:gd name="connsiteY9" fmla="*/ 167438 h 400145"/>
                <a:gd name="connsiteX10" fmla="*/ 184270 w 521874"/>
                <a:gd name="connsiteY10" fmla="*/ 244972 h 400145"/>
                <a:gd name="connsiteX11" fmla="*/ 184270 w 521874"/>
                <a:gd name="connsiteY11" fmla="*/ 400039 h 400145"/>
                <a:gd name="connsiteX12" fmla="*/ 44634 w 521874"/>
                <a:gd name="connsiteY12" fmla="*/ 400039 h 400145"/>
                <a:gd name="connsiteX13" fmla="*/ -515 w 521874"/>
                <a:gd name="connsiteY13" fmla="*/ 360986 h 400145"/>
                <a:gd name="connsiteX14" fmla="*/ -515 w 521874"/>
                <a:gd name="connsiteY14" fmla="*/ -107 h 400145"/>
                <a:gd name="connsiteX15" fmla="*/ 65494 w 521874"/>
                <a:gd name="connsiteY15" fmla="*/ -107 h 400145"/>
                <a:gd name="connsiteX16" fmla="*/ 65494 w 521874"/>
                <a:gd name="connsiteY16" fmla="*/ 319933 h 400145"/>
                <a:gd name="connsiteX17" fmla="*/ 78257 w 521874"/>
                <a:gd name="connsiteY17" fmla="*/ 333840 h 400145"/>
                <a:gd name="connsiteX18" fmla="*/ 79972 w 521874"/>
                <a:gd name="connsiteY18" fmla="*/ 333840 h 400145"/>
                <a:gd name="connsiteX19" fmla="*/ 119405 w 521874"/>
                <a:gd name="connsiteY19" fmla="*/ 333840 h 400145"/>
                <a:gd name="connsiteX20" fmla="*/ 119405 w 521874"/>
                <a:gd name="connsiteY20" fmla="*/ 112860 h 400145"/>
                <a:gd name="connsiteX21" fmla="*/ 182556 w 521874"/>
                <a:gd name="connsiteY21" fmla="*/ 112860 h 400145"/>
                <a:gd name="connsiteX22" fmla="*/ 182556 w 521874"/>
                <a:gd name="connsiteY22" fmla="*/ 135910 h 400145"/>
                <a:gd name="connsiteX23" fmla="*/ 262947 w 521874"/>
                <a:gd name="connsiteY23" fmla="*/ 107335 h 400145"/>
                <a:gd name="connsiteX24" fmla="*/ 340480 w 521874"/>
                <a:gd name="connsiteY24" fmla="*/ 145435 h 400145"/>
                <a:gd name="connsiteX25" fmla="*/ 431159 w 521874"/>
                <a:gd name="connsiteY25" fmla="*/ 107335 h 400145"/>
                <a:gd name="connsiteX26" fmla="*/ 521360 w 521874"/>
                <a:gd name="connsiteY26" fmla="*/ 196966 h 400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21874" h="400145">
                  <a:moveTo>
                    <a:pt x="520884" y="196775"/>
                  </a:moveTo>
                  <a:lnTo>
                    <a:pt x="520884" y="400039"/>
                  </a:lnTo>
                  <a:lnTo>
                    <a:pt x="455352" y="400039"/>
                  </a:lnTo>
                  <a:lnTo>
                    <a:pt x="455352" y="210586"/>
                  </a:lnTo>
                  <a:cubicBezTo>
                    <a:pt x="455352" y="183535"/>
                    <a:pt x="436302" y="167438"/>
                    <a:pt x="407727" y="167438"/>
                  </a:cubicBezTo>
                  <a:cubicBezTo>
                    <a:pt x="361149" y="167438"/>
                    <a:pt x="352482" y="213920"/>
                    <a:pt x="352482" y="244972"/>
                  </a:cubicBezTo>
                  <a:lnTo>
                    <a:pt x="352482" y="400039"/>
                  </a:lnTo>
                  <a:lnTo>
                    <a:pt x="287045" y="400039"/>
                  </a:lnTo>
                  <a:lnTo>
                    <a:pt x="287045" y="210586"/>
                  </a:lnTo>
                  <a:cubicBezTo>
                    <a:pt x="287045" y="183535"/>
                    <a:pt x="267519" y="167438"/>
                    <a:pt x="239420" y="167438"/>
                  </a:cubicBezTo>
                  <a:cubicBezTo>
                    <a:pt x="192938" y="167438"/>
                    <a:pt x="184270" y="213920"/>
                    <a:pt x="184270" y="244972"/>
                  </a:cubicBezTo>
                  <a:lnTo>
                    <a:pt x="184270" y="400039"/>
                  </a:lnTo>
                  <a:lnTo>
                    <a:pt x="44634" y="400039"/>
                  </a:lnTo>
                  <a:cubicBezTo>
                    <a:pt x="21945" y="400124"/>
                    <a:pt x="2676" y="383456"/>
                    <a:pt x="-515" y="360986"/>
                  </a:cubicBezTo>
                  <a:lnTo>
                    <a:pt x="-515" y="-107"/>
                  </a:lnTo>
                  <a:lnTo>
                    <a:pt x="65494" y="-107"/>
                  </a:lnTo>
                  <a:lnTo>
                    <a:pt x="65494" y="319933"/>
                  </a:lnTo>
                  <a:cubicBezTo>
                    <a:pt x="65684" y="327106"/>
                    <a:pt x="71132" y="333030"/>
                    <a:pt x="78257" y="333840"/>
                  </a:cubicBezTo>
                  <a:lnTo>
                    <a:pt x="79972" y="333840"/>
                  </a:lnTo>
                  <a:lnTo>
                    <a:pt x="119405" y="333840"/>
                  </a:lnTo>
                  <a:lnTo>
                    <a:pt x="119405" y="112860"/>
                  </a:lnTo>
                  <a:lnTo>
                    <a:pt x="182556" y="112860"/>
                  </a:lnTo>
                  <a:lnTo>
                    <a:pt x="182556" y="135910"/>
                  </a:lnTo>
                  <a:cubicBezTo>
                    <a:pt x="204892" y="116756"/>
                    <a:pt x="233533" y="106573"/>
                    <a:pt x="262947" y="107335"/>
                  </a:cubicBezTo>
                  <a:cubicBezTo>
                    <a:pt x="296284" y="107335"/>
                    <a:pt x="324955" y="118861"/>
                    <a:pt x="340480" y="145435"/>
                  </a:cubicBezTo>
                  <a:cubicBezTo>
                    <a:pt x="364084" y="120661"/>
                    <a:pt x="396944" y="106859"/>
                    <a:pt x="431159" y="107335"/>
                  </a:cubicBezTo>
                  <a:cubicBezTo>
                    <a:pt x="481069" y="107335"/>
                    <a:pt x="521360" y="133815"/>
                    <a:pt x="521360" y="196966"/>
                  </a:cubicBezTo>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Freeform: Shape 18">
              <a:extLst>
                <a:ext uri="{FF2B5EF4-FFF2-40B4-BE49-F238E27FC236}">
                  <a16:creationId xmlns:a16="http://schemas.microsoft.com/office/drawing/2014/main" id="{B61E960E-E20D-7D07-3423-64F6A8D75A0C}"/>
                </a:ext>
              </a:extLst>
            </p:cNvPr>
            <p:cNvSpPr/>
            <p:nvPr/>
          </p:nvSpPr>
          <p:spPr>
            <a:xfrm>
              <a:off x="10208131" y="5723223"/>
              <a:ext cx="326231" cy="390525"/>
            </a:xfrm>
            <a:custGeom>
              <a:avLst/>
              <a:gdLst>
                <a:gd name="connsiteX0" fmla="*/ 325717 w 326231"/>
                <a:gd name="connsiteY0" fmla="*/ 324982 h 390525"/>
                <a:gd name="connsiteX1" fmla="*/ 325717 w 326231"/>
                <a:gd name="connsiteY1" fmla="*/ 390418 h 390525"/>
                <a:gd name="connsiteX2" fmla="*/ 265423 w 326231"/>
                <a:gd name="connsiteY2" fmla="*/ 390418 h 390525"/>
                <a:gd name="connsiteX3" fmla="*/ 220275 w 326231"/>
                <a:gd name="connsiteY3" fmla="*/ 351366 h 390525"/>
                <a:gd name="connsiteX4" fmla="*/ 220275 w 326231"/>
                <a:gd name="connsiteY4" fmla="*/ 230113 h 390525"/>
                <a:gd name="connsiteX5" fmla="*/ 67875 w 326231"/>
                <a:gd name="connsiteY5" fmla="*/ 230113 h 390525"/>
                <a:gd name="connsiteX6" fmla="*/ 67875 w 326231"/>
                <a:gd name="connsiteY6" fmla="*/ 390418 h 390525"/>
                <a:gd name="connsiteX7" fmla="*/ -515 w 326231"/>
                <a:gd name="connsiteY7" fmla="*/ 390418 h 390525"/>
                <a:gd name="connsiteX8" fmla="*/ -515 w 326231"/>
                <a:gd name="connsiteY8" fmla="*/ -107 h 390525"/>
                <a:gd name="connsiteX9" fmla="*/ 67875 w 326231"/>
                <a:gd name="connsiteY9" fmla="*/ -107 h 390525"/>
                <a:gd name="connsiteX10" fmla="*/ 67875 w 326231"/>
                <a:gd name="connsiteY10" fmla="*/ 161818 h 390525"/>
                <a:gd name="connsiteX11" fmla="*/ 220275 w 326231"/>
                <a:gd name="connsiteY11" fmla="*/ 161818 h 390525"/>
                <a:gd name="connsiteX12" fmla="*/ 220275 w 326231"/>
                <a:gd name="connsiteY12" fmla="*/ -107 h 390525"/>
                <a:gd name="connsiteX13" fmla="*/ 288569 w 326231"/>
                <a:gd name="connsiteY13" fmla="*/ -107 h 390525"/>
                <a:gd name="connsiteX14" fmla="*/ 288569 w 326231"/>
                <a:gd name="connsiteY14" fmla="*/ 310313 h 390525"/>
                <a:gd name="connsiteX15" fmla="*/ 303905 w 326231"/>
                <a:gd name="connsiteY15" fmla="*/ 324886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6231" h="390525">
                  <a:moveTo>
                    <a:pt x="325717" y="324982"/>
                  </a:moveTo>
                  <a:lnTo>
                    <a:pt x="325717" y="390418"/>
                  </a:lnTo>
                  <a:lnTo>
                    <a:pt x="265423" y="390418"/>
                  </a:lnTo>
                  <a:cubicBezTo>
                    <a:pt x="242735" y="390504"/>
                    <a:pt x="223466" y="373835"/>
                    <a:pt x="220275" y="351366"/>
                  </a:cubicBezTo>
                  <a:lnTo>
                    <a:pt x="220275" y="230113"/>
                  </a:lnTo>
                  <a:lnTo>
                    <a:pt x="67875" y="230113"/>
                  </a:lnTo>
                  <a:lnTo>
                    <a:pt x="67875" y="390418"/>
                  </a:lnTo>
                  <a:lnTo>
                    <a:pt x="-515" y="390418"/>
                  </a:lnTo>
                  <a:lnTo>
                    <a:pt x="-515" y="-107"/>
                  </a:lnTo>
                  <a:lnTo>
                    <a:pt x="67875" y="-107"/>
                  </a:lnTo>
                  <a:lnTo>
                    <a:pt x="67875" y="161818"/>
                  </a:lnTo>
                  <a:lnTo>
                    <a:pt x="220275" y="161818"/>
                  </a:lnTo>
                  <a:lnTo>
                    <a:pt x="220275" y="-107"/>
                  </a:lnTo>
                  <a:lnTo>
                    <a:pt x="288569" y="-107"/>
                  </a:lnTo>
                  <a:lnTo>
                    <a:pt x="288569" y="310313"/>
                  </a:lnTo>
                  <a:cubicBezTo>
                    <a:pt x="288979" y="318486"/>
                    <a:pt x="295723" y="324896"/>
                    <a:pt x="303905" y="324886"/>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32" name="Picture 31">
            <a:extLst>
              <a:ext uri="{FF2B5EF4-FFF2-40B4-BE49-F238E27FC236}">
                <a16:creationId xmlns:a16="http://schemas.microsoft.com/office/drawing/2014/main" id="{6CA20965-7777-ACBB-5093-B052EC93ED8B}"/>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69313" t="48335" r="5463" b="18749"/>
          <a:stretch/>
        </p:blipFill>
        <p:spPr>
          <a:xfrm>
            <a:off x="8448261" y="3314700"/>
            <a:ext cx="3074504" cy="2257425"/>
          </a:xfrm>
          <a:prstGeom prst="rect">
            <a:avLst/>
          </a:prstGeom>
        </p:spPr>
      </p:pic>
      <p:sp>
        <p:nvSpPr>
          <p:cNvPr id="38" name="CaixaDeTexto 7">
            <a:extLst>
              <a:ext uri="{FF2B5EF4-FFF2-40B4-BE49-F238E27FC236}">
                <a16:creationId xmlns:a16="http://schemas.microsoft.com/office/drawing/2014/main" id="{E30D261E-A72E-CD13-58D1-2809382BD99D}"/>
              </a:ext>
            </a:extLst>
          </p:cNvPr>
          <p:cNvSpPr txBox="1"/>
          <p:nvPr/>
        </p:nvSpPr>
        <p:spPr>
          <a:xfrm>
            <a:off x="8789063" y="3663547"/>
            <a:ext cx="2577428" cy="798680"/>
          </a:xfrm>
          <a:prstGeom prst="rect">
            <a:avLst/>
          </a:prstGeom>
          <a:noFill/>
        </p:spPr>
        <p:txBody>
          <a:bodyPr wrap="square" rtlCol="0">
            <a:spAutoFit/>
          </a:bodyPr>
          <a:lstStyle>
            <a:defPPr>
              <a:defRPr lang="en-US"/>
            </a:defPPr>
            <a:lvl1pPr>
              <a:lnSpc>
                <a:spcPct val="85000"/>
              </a:lnSpc>
              <a:defRPr sz="4400" spc="-150">
                <a:solidFill>
                  <a:srgbClr val="2B4FF4"/>
                </a:solidFill>
                <a:latin typeface="Inter" panose="020B0502030000000004" pitchFamily="34" charset="0"/>
                <a:ea typeface="Inter" panose="020B0502030000000004" pitchFamily="34" charset="0"/>
                <a:cs typeface="Arial" panose="020B0604020202020204" pitchFamily="34" charset="0"/>
              </a:defRPr>
            </a:lvl1pPr>
          </a:lstStyle>
          <a:p>
            <a:pPr marL="0" marR="0" lvl="0" indent="0" algn="l" defTabSz="914400" rtl="0" eaLnBrk="1" fontAlgn="auto" latinLnBrk="0" hangingPunct="1">
              <a:lnSpc>
                <a:spcPct val="85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And expose your inventory to the largest audience possible </a:t>
            </a:r>
          </a:p>
        </p:txBody>
      </p:sp>
      <p:sp>
        <p:nvSpPr>
          <p:cNvPr id="39" name="Rectangle 38">
            <a:extLst>
              <a:ext uri="{FF2B5EF4-FFF2-40B4-BE49-F238E27FC236}">
                <a16:creationId xmlns:a16="http://schemas.microsoft.com/office/drawing/2014/main" id="{7F7EEDC1-F858-3BCF-F692-1A93768C4F05}"/>
              </a:ext>
            </a:extLst>
          </p:cNvPr>
          <p:cNvSpPr/>
          <p:nvPr/>
        </p:nvSpPr>
        <p:spPr>
          <a:xfrm>
            <a:off x="8861222" y="4575605"/>
            <a:ext cx="2379600" cy="534195"/>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0" name="CaixaDeTexto 7">
            <a:extLst>
              <a:ext uri="{FF2B5EF4-FFF2-40B4-BE49-F238E27FC236}">
                <a16:creationId xmlns:a16="http://schemas.microsoft.com/office/drawing/2014/main" id="{63285816-2754-4654-B264-26CCFC08BA12}"/>
              </a:ext>
            </a:extLst>
          </p:cNvPr>
          <p:cNvSpPr txBox="1"/>
          <p:nvPr/>
        </p:nvSpPr>
        <p:spPr>
          <a:xfrm>
            <a:off x="8995428" y="4748630"/>
            <a:ext cx="2048810" cy="301621"/>
          </a:xfrm>
          <a:prstGeom prst="rect">
            <a:avLst/>
          </a:prstGeom>
          <a:noFill/>
        </p:spPr>
        <p:txBody>
          <a:bodyPr wrap="square" rtlCol="0">
            <a:spAutoFit/>
          </a:bodyPr>
          <a:lstStyle>
            <a:defPPr>
              <a:defRPr lang="en-US"/>
            </a:defPPr>
            <a:lvl1pPr>
              <a:lnSpc>
                <a:spcPct val="85000"/>
              </a:lnSpc>
              <a:defRPr sz="4400" spc="-150">
                <a:solidFill>
                  <a:srgbClr val="2B4FF4"/>
                </a:solidFill>
                <a:latin typeface="Inter" panose="020B0502030000000004" pitchFamily="34" charset="0"/>
                <a:ea typeface="Inter" panose="020B0502030000000004" pitchFamily="34" charset="0"/>
                <a:cs typeface="Arial" panose="020B0604020202020204" pitchFamily="34" charset="0"/>
              </a:defRPr>
            </a:lvl1pPr>
          </a:lstStyle>
          <a:p>
            <a:pPr marL="0" marR="0" lvl="0" indent="0" algn="ctr" defTabSz="914400" rtl="0" eaLnBrk="1" fontAlgn="auto" latinLnBrk="0" hangingPunct="1">
              <a:lnSpc>
                <a:spcPct val="85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3057"/>
                </a:solidFill>
                <a:effectLst/>
                <a:uLnTx/>
                <a:uFillTx/>
                <a:latin typeface="Arial" panose="020B0604020202020204" pitchFamily="34" charset="0"/>
                <a:cs typeface="Arial" panose="020B0604020202020204" pitchFamily="34" charset="0"/>
              </a:rPr>
              <a:t>Holman’s network</a:t>
            </a:r>
          </a:p>
        </p:txBody>
      </p:sp>
      <p:cxnSp>
        <p:nvCxnSpPr>
          <p:cNvPr id="10" name="Straight Connector 9">
            <a:extLst>
              <a:ext uri="{FF2B5EF4-FFF2-40B4-BE49-F238E27FC236}">
                <a16:creationId xmlns:a16="http://schemas.microsoft.com/office/drawing/2014/main" id="{C790BB76-999C-4569-9C6F-079C0E067085}"/>
              </a:ext>
            </a:extLst>
          </p:cNvPr>
          <p:cNvCxnSpPr>
            <a:cxnSpLocks/>
          </p:cNvCxnSpPr>
          <p:nvPr/>
        </p:nvCxnSpPr>
        <p:spPr>
          <a:xfrm rot="5400000">
            <a:off x="10049222" y="3433875"/>
            <a:ext cx="0" cy="2376000"/>
          </a:xfrm>
          <a:prstGeom prst="line">
            <a:avLst/>
          </a:prstGeom>
          <a:ln w="1016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315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nodeType="withEffect">
                                  <p:stCondLst>
                                    <p:cond delay="0"/>
                                  </p:stCondLst>
                                  <p:childTnLst>
                                    <p:animMotion origin="layout" path="M -1.45833E-6 1.11022E-16 L -1.45833E-6 -0.04005 " pathEditMode="relative" rAng="0" ptsTypes="AA">
                                      <p:cBhvr>
                                        <p:cTn id="6" dur="1000" fill="hold"/>
                                        <p:tgtEl>
                                          <p:spTgt spid="41"/>
                                        </p:tgtEl>
                                        <p:attrNameLst>
                                          <p:attrName>ppt_x</p:attrName>
                                          <p:attrName>ppt_y</p:attrName>
                                        </p:attrNameLst>
                                      </p:cBhvr>
                                      <p:rCtr x="0" y="-2014"/>
                                    </p:animMotion>
                                  </p:childTnLst>
                                </p:cTn>
                              </p:par>
                              <p:par>
                                <p:cTn id="7" presetID="10" presetClass="entr" presetSubtype="0" fill="hold" nodeType="withEffect">
                                  <p:stCondLst>
                                    <p:cond delay="0"/>
                                  </p:stCondLst>
                                  <p:childTnLst>
                                    <p:set>
                                      <p:cBhvr>
                                        <p:cTn id="8" dur="1" fill="hold">
                                          <p:stCondLst>
                                            <p:cond delay="0"/>
                                          </p:stCondLst>
                                        </p:cTn>
                                        <p:tgtEl>
                                          <p:spTgt spid="22"/>
                                        </p:tgtEl>
                                        <p:attrNameLst>
                                          <p:attrName>style.visibility</p:attrName>
                                        </p:attrNameLst>
                                      </p:cBhvr>
                                      <p:to>
                                        <p:strVal val="visible"/>
                                      </p:to>
                                    </p:set>
                                    <p:animEffect transition="in" filter="fade">
                                      <p:cBhvr>
                                        <p:cTn id="9" dur="1000"/>
                                        <p:tgtEl>
                                          <p:spTgt spid="22"/>
                                        </p:tgtEl>
                                      </p:cBhvr>
                                    </p:animEffect>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wipe(up)">
                                      <p:cBhvr>
                                        <p:cTn id="13" dur="750"/>
                                        <p:tgtEl>
                                          <p:spTgt spid="39"/>
                                        </p:tgtEl>
                                      </p:cBhvr>
                                    </p:animEffect>
                                  </p:childTnLst>
                                </p:cTn>
                              </p:par>
                              <p:par>
                                <p:cTn id="14" presetID="22" presetClass="entr" presetSubtype="8"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750"/>
                                        <p:tgtEl>
                                          <p:spTgt spid="40"/>
                                        </p:tgtEl>
                                      </p:cBhvr>
                                    </p:animEffect>
                                  </p:childTnLst>
                                </p:cTn>
                              </p:par>
                              <p:par>
                                <p:cTn id="20" presetID="10" presetClass="entr" presetSubtype="0" fill="hold" grpId="0" nodeType="withEffect">
                                  <p:stCondLst>
                                    <p:cond delay="125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500"/>
                                        <p:tgtEl>
                                          <p:spTgt spid="38"/>
                                        </p:tgtEl>
                                      </p:cBhvr>
                                    </p:animEffect>
                                  </p:childTnLst>
                                </p:cTn>
                              </p:par>
                              <p:par>
                                <p:cTn id="23" presetID="10" presetClass="entr" presetSubtype="0" fill="hold" nodeType="withEffect">
                                  <p:stCondLst>
                                    <p:cond delay="175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animBg="1"/>
      <p:bldP spid="4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5AE1092-7E22-C289-81A6-1CEFCF05263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5367"/>
            <a:ext cx="12198490" cy="6863367"/>
          </a:xfrm>
          <a:prstGeom prst="rect">
            <a:avLst/>
          </a:prstGeom>
        </p:spPr>
      </p:pic>
      <p:pic>
        <p:nvPicPr>
          <p:cNvPr id="14" name="Picture 13">
            <a:extLst>
              <a:ext uri="{FF2B5EF4-FFF2-40B4-BE49-F238E27FC236}">
                <a16:creationId xmlns:a16="http://schemas.microsoft.com/office/drawing/2014/main" id="{EA28F026-DE90-002F-609B-3FA2A5AF36D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 y="-5367"/>
            <a:ext cx="12198490" cy="6863367"/>
          </a:xfrm>
          <a:prstGeom prst="rect">
            <a:avLst/>
          </a:prstGeom>
        </p:spPr>
      </p:pic>
      <p:pic>
        <p:nvPicPr>
          <p:cNvPr id="15" name="Picture 14">
            <a:extLst>
              <a:ext uri="{FF2B5EF4-FFF2-40B4-BE49-F238E27FC236}">
                <a16:creationId xmlns:a16="http://schemas.microsoft.com/office/drawing/2014/main" id="{95B29893-1278-013C-270B-C60FDFFB82D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231" y="-14"/>
            <a:ext cx="12188976" cy="6858014"/>
          </a:xfrm>
          <a:prstGeom prst="rect">
            <a:avLst/>
          </a:prstGeom>
        </p:spPr>
      </p:pic>
      <p:sp>
        <p:nvSpPr>
          <p:cNvPr id="16" name="CaixaDeTexto 7">
            <a:extLst>
              <a:ext uri="{FF2B5EF4-FFF2-40B4-BE49-F238E27FC236}">
                <a16:creationId xmlns:a16="http://schemas.microsoft.com/office/drawing/2014/main" id="{DBD31AD3-825E-EF2F-770F-B3D8AFEFF97E}"/>
              </a:ext>
            </a:extLst>
          </p:cNvPr>
          <p:cNvSpPr txBox="1"/>
          <p:nvPr/>
        </p:nvSpPr>
        <p:spPr>
          <a:xfrm>
            <a:off x="2243419" y="1010380"/>
            <a:ext cx="9308358" cy="667875"/>
          </a:xfrm>
          <a:prstGeom prst="rect">
            <a:avLst/>
          </a:prstGeom>
          <a:noFill/>
        </p:spPr>
        <p:txBody>
          <a:bodyPr wrap="square" rtlCol="0">
            <a:spAutoFit/>
          </a:bodyPr>
          <a:lstStyle/>
          <a:p>
            <a:pPr marL="0" marR="0" lvl="0" indent="0" algn="ctr" defTabSz="914400" rtl="0" eaLnBrk="1" fontAlgn="auto" latinLnBrk="0" hangingPunct="1">
              <a:lnSpc>
                <a:spcPct val="85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white"/>
                </a:solidFill>
                <a:effectLst/>
                <a:uLnTx/>
                <a:uFillTx/>
                <a:latin typeface="Arial" panose="020B0604020202020204" pitchFamily="34" charset="0"/>
                <a:ea typeface="Inter" panose="020B0502030000000004" pitchFamily="34" charset="0"/>
                <a:cs typeface="Arial" panose="020B0604020202020204" pitchFamily="34" charset="0"/>
              </a:rPr>
              <a:t>CONTROL THE COMPLEXITY AND</a:t>
            </a:r>
          </a:p>
        </p:txBody>
      </p:sp>
      <p:sp>
        <p:nvSpPr>
          <p:cNvPr id="17" name="CaixaDeTexto 7">
            <a:extLst>
              <a:ext uri="{FF2B5EF4-FFF2-40B4-BE49-F238E27FC236}">
                <a16:creationId xmlns:a16="http://schemas.microsoft.com/office/drawing/2014/main" id="{6324C85D-FCF8-AB02-0E24-BF6EC32F274D}"/>
              </a:ext>
            </a:extLst>
          </p:cNvPr>
          <p:cNvSpPr txBox="1"/>
          <p:nvPr/>
        </p:nvSpPr>
        <p:spPr>
          <a:xfrm>
            <a:off x="2173125" y="1645377"/>
            <a:ext cx="9441026" cy="824841"/>
          </a:xfrm>
          <a:prstGeom prst="rect">
            <a:avLst/>
          </a:prstGeom>
          <a:noFill/>
        </p:spPr>
        <p:txBody>
          <a:bodyPr wrap="square" rtlCol="0">
            <a:spAutoFit/>
          </a:bodyPr>
          <a:lstStyle>
            <a:defPPr>
              <a:defRPr lang="en-US"/>
            </a:defPPr>
            <a:lvl1pPr>
              <a:lnSpc>
                <a:spcPct val="85000"/>
              </a:lnSpc>
              <a:defRPr sz="4400" b="1" spc="-150">
                <a:latin typeface="Century Gothic" panose="020B0502020202020204" pitchFamily="34" charset="0"/>
                <a:ea typeface="Inter" panose="020B0502030000000004" pitchFamily="34" charset="0"/>
                <a:cs typeface="Arial" panose="020B0604020202020204" pitchFamily="34" charset="0"/>
              </a:defRPr>
            </a:lvl1pPr>
          </a:lstStyle>
          <a:p>
            <a:pPr marL="0" marR="0" lvl="0" indent="0" algn="ctr" defTabSz="914400" rtl="0" eaLnBrk="1" fontAlgn="auto" latinLnBrk="0" hangingPunct="1">
              <a:lnSpc>
                <a:spcPct val="85000"/>
              </a:lnSpc>
              <a:spcBef>
                <a:spcPts val="0"/>
              </a:spcBef>
              <a:spcAft>
                <a:spcPts val="0"/>
              </a:spcAft>
              <a:buClrTx/>
              <a:buSzTx/>
              <a:buFontTx/>
              <a:buNone/>
              <a:tabLst/>
              <a:defRPr/>
            </a:pPr>
            <a:r>
              <a:rPr kumimoji="0" lang="en-US" sz="5600" b="1"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SEIZE THE OPPORTUNITY</a:t>
            </a:r>
          </a:p>
        </p:txBody>
      </p:sp>
      <p:grpSp>
        <p:nvGrpSpPr>
          <p:cNvPr id="30" name="Group 29">
            <a:extLst>
              <a:ext uri="{FF2B5EF4-FFF2-40B4-BE49-F238E27FC236}">
                <a16:creationId xmlns:a16="http://schemas.microsoft.com/office/drawing/2014/main" id="{A8A5DBDC-0E29-ABA4-5A22-438A27FED703}"/>
              </a:ext>
            </a:extLst>
          </p:cNvPr>
          <p:cNvGrpSpPr/>
          <p:nvPr/>
        </p:nvGrpSpPr>
        <p:grpSpPr>
          <a:xfrm>
            <a:off x="11024975" y="6397282"/>
            <a:ext cx="939323" cy="234329"/>
            <a:chOff x="10208131" y="5713698"/>
            <a:chExt cx="1754791" cy="406640"/>
          </a:xfrm>
          <a:solidFill>
            <a:schemeClr val="bg1"/>
          </a:solidFill>
        </p:grpSpPr>
        <p:sp>
          <p:nvSpPr>
            <p:cNvPr id="31" name="Freeform: Shape 12">
              <a:extLst>
                <a:ext uri="{FF2B5EF4-FFF2-40B4-BE49-F238E27FC236}">
                  <a16:creationId xmlns:a16="http://schemas.microsoft.com/office/drawing/2014/main" id="{61A2ADBB-AF0A-B687-46EB-026DA64449F6}"/>
                </a:ext>
              </a:extLst>
            </p:cNvPr>
            <p:cNvSpPr/>
            <p:nvPr/>
          </p:nvSpPr>
          <p:spPr>
            <a:xfrm>
              <a:off x="10538649" y="5820950"/>
              <a:ext cx="275558" cy="298608"/>
            </a:xfrm>
            <a:custGeom>
              <a:avLst/>
              <a:gdLst>
                <a:gd name="connsiteX0" fmla="*/ 137217 w 275558"/>
                <a:gd name="connsiteY0" fmla="*/ 235351 h 298608"/>
                <a:gd name="connsiteX1" fmla="*/ 62636 w 275558"/>
                <a:gd name="connsiteY1" fmla="*/ 149626 h 298608"/>
                <a:gd name="connsiteX2" fmla="*/ 137217 w 275558"/>
                <a:gd name="connsiteY2" fmla="*/ 63901 h 298608"/>
                <a:gd name="connsiteX3" fmla="*/ 211893 w 275558"/>
                <a:gd name="connsiteY3" fmla="*/ 149626 h 298608"/>
                <a:gd name="connsiteX4" fmla="*/ 137217 w 275558"/>
                <a:gd name="connsiteY4" fmla="*/ 235351 h 298608"/>
                <a:gd name="connsiteX5" fmla="*/ 137217 w 275558"/>
                <a:gd name="connsiteY5" fmla="*/ -107 h 298608"/>
                <a:gd name="connsiteX6" fmla="*/ -515 w 275558"/>
                <a:gd name="connsiteY6" fmla="*/ 151531 h 298608"/>
                <a:gd name="connsiteX7" fmla="*/ 137217 w 275558"/>
                <a:gd name="connsiteY7" fmla="*/ 298502 h 298608"/>
                <a:gd name="connsiteX8" fmla="*/ 275044 w 275558"/>
                <a:gd name="connsiteY8" fmla="*/ 151531 h 298608"/>
                <a:gd name="connsiteX9" fmla="*/ 137217 w 275558"/>
                <a:gd name="connsiteY9" fmla="*/ -107 h 298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5558" h="298608">
                  <a:moveTo>
                    <a:pt x="137217" y="235351"/>
                  </a:moveTo>
                  <a:cubicBezTo>
                    <a:pt x="93021" y="235351"/>
                    <a:pt x="62636" y="204395"/>
                    <a:pt x="62636" y="149626"/>
                  </a:cubicBezTo>
                  <a:cubicBezTo>
                    <a:pt x="62636" y="97906"/>
                    <a:pt x="91877" y="63901"/>
                    <a:pt x="137217" y="63901"/>
                  </a:cubicBezTo>
                  <a:cubicBezTo>
                    <a:pt x="182556" y="63901"/>
                    <a:pt x="211893" y="98382"/>
                    <a:pt x="211893" y="149626"/>
                  </a:cubicBezTo>
                  <a:cubicBezTo>
                    <a:pt x="211893" y="204776"/>
                    <a:pt x="181508" y="235351"/>
                    <a:pt x="137217" y="235351"/>
                  </a:cubicBezTo>
                  <a:moveTo>
                    <a:pt x="137217" y="-107"/>
                  </a:moveTo>
                  <a:cubicBezTo>
                    <a:pt x="51492" y="-107"/>
                    <a:pt x="-515" y="73998"/>
                    <a:pt x="-515" y="151531"/>
                  </a:cubicBezTo>
                  <a:cubicBezTo>
                    <a:pt x="-515" y="223921"/>
                    <a:pt x="45396" y="298502"/>
                    <a:pt x="137217" y="298502"/>
                  </a:cubicBezTo>
                  <a:cubicBezTo>
                    <a:pt x="229038" y="298502"/>
                    <a:pt x="275044" y="223921"/>
                    <a:pt x="275044" y="151531"/>
                  </a:cubicBezTo>
                  <a:cubicBezTo>
                    <a:pt x="275044" y="73998"/>
                    <a:pt x="223418" y="-107"/>
                    <a:pt x="137217" y="-107"/>
                  </a:cubicBezTo>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 name="Freeform: Shape 14">
              <a:extLst>
                <a:ext uri="{FF2B5EF4-FFF2-40B4-BE49-F238E27FC236}">
                  <a16:creationId xmlns:a16="http://schemas.microsoft.com/office/drawing/2014/main" id="{24B0659C-C637-C435-D511-F965E646B718}"/>
                </a:ext>
              </a:extLst>
            </p:cNvPr>
            <p:cNvSpPr/>
            <p:nvPr/>
          </p:nvSpPr>
          <p:spPr>
            <a:xfrm>
              <a:off x="11678315" y="5821141"/>
              <a:ext cx="284607" cy="292703"/>
            </a:xfrm>
            <a:custGeom>
              <a:avLst/>
              <a:gdLst>
                <a:gd name="connsiteX0" fmla="*/ 284093 w 284607"/>
                <a:gd name="connsiteY0" fmla="*/ 227160 h 292703"/>
                <a:gd name="connsiteX1" fmla="*/ 284093 w 284607"/>
                <a:gd name="connsiteY1" fmla="*/ 292597 h 292703"/>
                <a:gd name="connsiteX2" fmla="*/ 214369 w 284607"/>
                <a:gd name="connsiteY2" fmla="*/ 292597 h 292703"/>
                <a:gd name="connsiteX3" fmla="*/ 172078 w 284607"/>
                <a:gd name="connsiteY3" fmla="*/ 250306 h 292703"/>
                <a:gd name="connsiteX4" fmla="*/ 172078 w 284607"/>
                <a:gd name="connsiteY4" fmla="*/ 250210 h 292703"/>
                <a:gd name="connsiteX5" fmla="*/ 172078 w 284607"/>
                <a:gd name="connsiteY5" fmla="*/ 103144 h 292703"/>
                <a:gd name="connsiteX6" fmla="*/ 122072 w 284607"/>
                <a:gd name="connsiteY6" fmla="*/ 59996 h 292703"/>
                <a:gd name="connsiteX7" fmla="*/ 64922 w 284607"/>
                <a:gd name="connsiteY7" fmla="*/ 131815 h 292703"/>
                <a:gd name="connsiteX8" fmla="*/ 64922 w 284607"/>
                <a:gd name="connsiteY8" fmla="*/ 292597 h 292703"/>
                <a:gd name="connsiteX9" fmla="*/ -515 w 284607"/>
                <a:gd name="connsiteY9" fmla="*/ 292597 h 292703"/>
                <a:gd name="connsiteX10" fmla="*/ -515 w 284607"/>
                <a:gd name="connsiteY10" fmla="*/ 5513 h 292703"/>
                <a:gd name="connsiteX11" fmla="*/ 62636 w 284607"/>
                <a:gd name="connsiteY11" fmla="*/ 5513 h 292703"/>
                <a:gd name="connsiteX12" fmla="*/ 62636 w 284607"/>
                <a:gd name="connsiteY12" fmla="*/ 28468 h 292703"/>
                <a:gd name="connsiteX13" fmla="*/ 145313 w 284607"/>
                <a:gd name="connsiteY13" fmla="*/ -107 h 292703"/>
                <a:gd name="connsiteX14" fmla="*/ 237801 w 284607"/>
                <a:gd name="connsiteY14" fmla="*/ 89524 h 292703"/>
                <a:gd name="connsiteX15" fmla="*/ 237801 w 284607"/>
                <a:gd name="connsiteY15" fmla="*/ 211920 h 292703"/>
                <a:gd name="connsiteX16" fmla="*/ 253041 w 284607"/>
                <a:gd name="connsiteY16" fmla="*/ 227350 h 292703"/>
                <a:gd name="connsiteX17" fmla="*/ 253136 w 284607"/>
                <a:gd name="connsiteY17" fmla="*/ 227350 h 292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607" h="292703">
                  <a:moveTo>
                    <a:pt x="284093" y="227160"/>
                  </a:moveTo>
                  <a:lnTo>
                    <a:pt x="284093" y="292597"/>
                  </a:lnTo>
                  <a:lnTo>
                    <a:pt x="214369" y="292597"/>
                  </a:lnTo>
                  <a:cubicBezTo>
                    <a:pt x="191014" y="292597"/>
                    <a:pt x="172078" y="273661"/>
                    <a:pt x="172078" y="250306"/>
                  </a:cubicBezTo>
                  <a:cubicBezTo>
                    <a:pt x="172078" y="250277"/>
                    <a:pt x="172078" y="250239"/>
                    <a:pt x="172078" y="250210"/>
                  </a:cubicBezTo>
                  <a:lnTo>
                    <a:pt x="172078" y="103144"/>
                  </a:lnTo>
                  <a:cubicBezTo>
                    <a:pt x="172078" y="76093"/>
                    <a:pt x="151314" y="59996"/>
                    <a:pt x="122072" y="59996"/>
                  </a:cubicBezTo>
                  <a:cubicBezTo>
                    <a:pt x="75590" y="59996"/>
                    <a:pt x="64922" y="100858"/>
                    <a:pt x="64922" y="131815"/>
                  </a:cubicBezTo>
                  <a:lnTo>
                    <a:pt x="64922" y="292597"/>
                  </a:lnTo>
                  <a:lnTo>
                    <a:pt x="-515" y="292597"/>
                  </a:lnTo>
                  <a:lnTo>
                    <a:pt x="-515" y="5513"/>
                  </a:lnTo>
                  <a:lnTo>
                    <a:pt x="62636" y="5513"/>
                  </a:lnTo>
                  <a:lnTo>
                    <a:pt x="62636" y="28468"/>
                  </a:lnTo>
                  <a:cubicBezTo>
                    <a:pt x="86296" y="10104"/>
                    <a:pt x="115357" y="65"/>
                    <a:pt x="145313" y="-107"/>
                  </a:cubicBezTo>
                  <a:cubicBezTo>
                    <a:pt x="195224" y="-107"/>
                    <a:pt x="237801" y="26373"/>
                    <a:pt x="237801" y="89524"/>
                  </a:cubicBezTo>
                  <a:lnTo>
                    <a:pt x="237801" y="211920"/>
                  </a:lnTo>
                  <a:cubicBezTo>
                    <a:pt x="237753" y="220388"/>
                    <a:pt x="244573" y="227293"/>
                    <a:pt x="253041" y="227350"/>
                  </a:cubicBezTo>
                  <a:cubicBezTo>
                    <a:pt x="253070" y="227350"/>
                    <a:pt x="253108" y="227350"/>
                    <a:pt x="253136" y="22735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 name="Freeform: Shape 15">
              <a:extLst>
                <a:ext uri="{FF2B5EF4-FFF2-40B4-BE49-F238E27FC236}">
                  <a16:creationId xmlns:a16="http://schemas.microsoft.com/office/drawing/2014/main" id="{2A43505D-B8F3-F87B-ACCE-7D5CE42FAC33}"/>
                </a:ext>
              </a:extLst>
            </p:cNvPr>
            <p:cNvSpPr/>
            <p:nvPr/>
          </p:nvSpPr>
          <p:spPr>
            <a:xfrm>
              <a:off x="11371896" y="5819988"/>
              <a:ext cx="277463" cy="300350"/>
            </a:xfrm>
            <a:custGeom>
              <a:avLst/>
              <a:gdLst>
                <a:gd name="connsiteX0" fmla="*/ 213322 w 277463"/>
                <a:gd name="connsiteY0" fmla="*/ 191450 h 300350"/>
                <a:gd name="connsiteX1" fmla="*/ 145218 w 277463"/>
                <a:gd name="connsiteY1" fmla="*/ 236885 h 300350"/>
                <a:gd name="connsiteX2" fmla="*/ 69875 w 277463"/>
                <a:gd name="connsiteY2" fmla="*/ 150207 h 300350"/>
                <a:gd name="connsiteX3" fmla="*/ 145218 w 277463"/>
                <a:gd name="connsiteY3" fmla="*/ 63339 h 300350"/>
                <a:gd name="connsiteX4" fmla="*/ 213322 w 277463"/>
                <a:gd name="connsiteY4" fmla="*/ 110202 h 300350"/>
                <a:gd name="connsiteX5" fmla="*/ 220466 w 277463"/>
                <a:gd name="connsiteY5" fmla="*/ 150207 h 300350"/>
                <a:gd name="connsiteX6" fmla="*/ 213322 w 277463"/>
                <a:gd name="connsiteY6" fmla="*/ 191450 h 300350"/>
                <a:gd name="connsiteX7" fmla="*/ 206368 w 277463"/>
                <a:gd name="connsiteY7" fmla="*/ 7618 h 300350"/>
                <a:gd name="connsiteX8" fmla="*/ 206368 w 277463"/>
                <a:gd name="connsiteY8" fmla="*/ 18000 h 300350"/>
                <a:gd name="connsiteX9" fmla="*/ 138360 w 277463"/>
                <a:gd name="connsiteY9" fmla="*/ -97 h 300350"/>
                <a:gd name="connsiteX10" fmla="*/ -515 w 277463"/>
                <a:gd name="connsiteY10" fmla="*/ 152303 h 300350"/>
                <a:gd name="connsiteX11" fmla="*/ 138360 w 277463"/>
                <a:gd name="connsiteY11" fmla="*/ 300226 h 300350"/>
                <a:gd name="connsiteX12" fmla="*/ 206368 w 277463"/>
                <a:gd name="connsiteY12" fmla="*/ 283653 h 300350"/>
                <a:gd name="connsiteX13" fmla="*/ 206368 w 277463"/>
                <a:gd name="connsiteY13" fmla="*/ 291273 h 300350"/>
                <a:gd name="connsiteX14" fmla="*/ 276949 w 277463"/>
                <a:gd name="connsiteY14" fmla="*/ 291273 h 300350"/>
                <a:gd name="connsiteX15" fmla="*/ 276949 w 277463"/>
                <a:gd name="connsiteY15" fmla="*/ 7618 h 300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7463" h="300350">
                  <a:moveTo>
                    <a:pt x="213322" y="191450"/>
                  </a:moveTo>
                  <a:cubicBezTo>
                    <a:pt x="203015" y="219873"/>
                    <a:pt x="175422" y="238275"/>
                    <a:pt x="145218" y="236885"/>
                  </a:cubicBezTo>
                  <a:cubicBezTo>
                    <a:pt x="100546" y="236885"/>
                    <a:pt x="69875" y="205738"/>
                    <a:pt x="69875" y="150207"/>
                  </a:cubicBezTo>
                  <a:cubicBezTo>
                    <a:pt x="69875" y="98010"/>
                    <a:pt x="99593" y="63339"/>
                    <a:pt x="145218" y="63339"/>
                  </a:cubicBezTo>
                  <a:cubicBezTo>
                    <a:pt x="175707" y="62463"/>
                    <a:pt x="203254" y="81418"/>
                    <a:pt x="213322" y="110202"/>
                  </a:cubicBezTo>
                  <a:cubicBezTo>
                    <a:pt x="218274" y="122947"/>
                    <a:pt x="220694" y="136539"/>
                    <a:pt x="220466" y="150207"/>
                  </a:cubicBezTo>
                  <a:cubicBezTo>
                    <a:pt x="220675" y="164276"/>
                    <a:pt x="218256" y="178268"/>
                    <a:pt x="213322" y="191450"/>
                  </a:cubicBezTo>
                  <a:moveTo>
                    <a:pt x="206368" y="7618"/>
                  </a:moveTo>
                  <a:lnTo>
                    <a:pt x="206368" y="18000"/>
                  </a:lnTo>
                  <a:cubicBezTo>
                    <a:pt x="185775" y="5875"/>
                    <a:pt x="162258" y="-383"/>
                    <a:pt x="138360" y="-97"/>
                  </a:cubicBezTo>
                  <a:cubicBezTo>
                    <a:pt x="51492" y="-97"/>
                    <a:pt x="-515" y="74388"/>
                    <a:pt x="-515" y="152303"/>
                  </a:cubicBezTo>
                  <a:cubicBezTo>
                    <a:pt x="-515" y="225074"/>
                    <a:pt x="45681" y="300226"/>
                    <a:pt x="138360" y="300226"/>
                  </a:cubicBezTo>
                  <a:cubicBezTo>
                    <a:pt x="162077" y="300607"/>
                    <a:pt x="185490" y="294902"/>
                    <a:pt x="206368" y="283653"/>
                  </a:cubicBezTo>
                  <a:lnTo>
                    <a:pt x="206368" y="291273"/>
                  </a:lnTo>
                  <a:lnTo>
                    <a:pt x="276949" y="291273"/>
                  </a:lnTo>
                  <a:lnTo>
                    <a:pt x="276949" y="7618"/>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 name="Freeform: Shape 17">
              <a:extLst>
                <a:ext uri="{FF2B5EF4-FFF2-40B4-BE49-F238E27FC236}">
                  <a16:creationId xmlns:a16="http://schemas.microsoft.com/office/drawing/2014/main" id="{2DDBC67F-5BCA-149C-E7A5-1C1E111BF9AE}"/>
                </a:ext>
              </a:extLst>
            </p:cNvPr>
            <p:cNvSpPr/>
            <p:nvPr/>
          </p:nvSpPr>
          <p:spPr>
            <a:xfrm>
              <a:off x="10833829" y="5713698"/>
              <a:ext cx="521874" cy="400145"/>
            </a:xfrm>
            <a:custGeom>
              <a:avLst/>
              <a:gdLst>
                <a:gd name="connsiteX0" fmla="*/ 520884 w 521874"/>
                <a:gd name="connsiteY0" fmla="*/ 196775 h 400145"/>
                <a:gd name="connsiteX1" fmla="*/ 520884 w 521874"/>
                <a:gd name="connsiteY1" fmla="*/ 400039 h 400145"/>
                <a:gd name="connsiteX2" fmla="*/ 455352 w 521874"/>
                <a:gd name="connsiteY2" fmla="*/ 400039 h 400145"/>
                <a:gd name="connsiteX3" fmla="*/ 455352 w 521874"/>
                <a:gd name="connsiteY3" fmla="*/ 210586 h 400145"/>
                <a:gd name="connsiteX4" fmla="*/ 407727 w 521874"/>
                <a:gd name="connsiteY4" fmla="*/ 167438 h 400145"/>
                <a:gd name="connsiteX5" fmla="*/ 352482 w 521874"/>
                <a:gd name="connsiteY5" fmla="*/ 244972 h 400145"/>
                <a:gd name="connsiteX6" fmla="*/ 352482 w 521874"/>
                <a:gd name="connsiteY6" fmla="*/ 400039 h 400145"/>
                <a:gd name="connsiteX7" fmla="*/ 287045 w 521874"/>
                <a:gd name="connsiteY7" fmla="*/ 400039 h 400145"/>
                <a:gd name="connsiteX8" fmla="*/ 287045 w 521874"/>
                <a:gd name="connsiteY8" fmla="*/ 210586 h 400145"/>
                <a:gd name="connsiteX9" fmla="*/ 239420 w 521874"/>
                <a:gd name="connsiteY9" fmla="*/ 167438 h 400145"/>
                <a:gd name="connsiteX10" fmla="*/ 184270 w 521874"/>
                <a:gd name="connsiteY10" fmla="*/ 244972 h 400145"/>
                <a:gd name="connsiteX11" fmla="*/ 184270 w 521874"/>
                <a:gd name="connsiteY11" fmla="*/ 400039 h 400145"/>
                <a:gd name="connsiteX12" fmla="*/ 44634 w 521874"/>
                <a:gd name="connsiteY12" fmla="*/ 400039 h 400145"/>
                <a:gd name="connsiteX13" fmla="*/ -515 w 521874"/>
                <a:gd name="connsiteY13" fmla="*/ 360986 h 400145"/>
                <a:gd name="connsiteX14" fmla="*/ -515 w 521874"/>
                <a:gd name="connsiteY14" fmla="*/ -107 h 400145"/>
                <a:gd name="connsiteX15" fmla="*/ 65494 w 521874"/>
                <a:gd name="connsiteY15" fmla="*/ -107 h 400145"/>
                <a:gd name="connsiteX16" fmla="*/ 65494 w 521874"/>
                <a:gd name="connsiteY16" fmla="*/ 319933 h 400145"/>
                <a:gd name="connsiteX17" fmla="*/ 78257 w 521874"/>
                <a:gd name="connsiteY17" fmla="*/ 333840 h 400145"/>
                <a:gd name="connsiteX18" fmla="*/ 79972 w 521874"/>
                <a:gd name="connsiteY18" fmla="*/ 333840 h 400145"/>
                <a:gd name="connsiteX19" fmla="*/ 119405 w 521874"/>
                <a:gd name="connsiteY19" fmla="*/ 333840 h 400145"/>
                <a:gd name="connsiteX20" fmla="*/ 119405 w 521874"/>
                <a:gd name="connsiteY20" fmla="*/ 112860 h 400145"/>
                <a:gd name="connsiteX21" fmla="*/ 182556 w 521874"/>
                <a:gd name="connsiteY21" fmla="*/ 112860 h 400145"/>
                <a:gd name="connsiteX22" fmla="*/ 182556 w 521874"/>
                <a:gd name="connsiteY22" fmla="*/ 135910 h 400145"/>
                <a:gd name="connsiteX23" fmla="*/ 262947 w 521874"/>
                <a:gd name="connsiteY23" fmla="*/ 107335 h 400145"/>
                <a:gd name="connsiteX24" fmla="*/ 340480 w 521874"/>
                <a:gd name="connsiteY24" fmla="*/ 145435 h 400145"/>
                <a:gd name="connsiteX25" fmla="*/ 431159 w 521874"/>
                <a:gd name="connsiteY25" fmla="*/ 107335 h 400145"/>
                <a:gd name="connsiteX26" fmla="*/ 521360 w 521874"/>
                <a:gd name="connsiteY26" fmla="*/ 196966 h 400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21874" h="400145">
                  <a:moveTo>
                    <a:pt x="520884" y="196775"/>
                  </a:moveTo>
                  <a:lnTo>
                    <a:pt x="520884" y="400039"/>
                  </a:lnTo>
                  <a:lnTo>
                    <a:pt x="455352" y="400039"/>
                  </a:lnTo>
                  <a:lnTo>
                    <a:pt x="455352" y="210586"/>
                  </a:lnTo>
                  <a:cubicBezTo>
                    <a:pt x="455352" y="183535"/>
                    <a:pt x="436302" y="167438"/>
                    <a:pt x="407727" y="167438"/>
                  </a:cubicBezTo>
                  <a:cubicBezTo>
                    <a:pt x="361149" y="167438"/>
                    <a:pt x="352482" y="213920"/>
                    <a:pt x="352482" y="244972"/>
                  </a:cubicBezTo>
                  <a:lnTo>
                    <a:pt x="352482" y="400039"/>
                  </a:lnTo>
                  <a:lnTo>
                    <a:pt x="287045" y="400039"/>
                  </a:lnTo>
                  <a:lnTo>
                    <a:pt x="287045" y="210586"/>
                  </a:lnTo>
                  <a:cubicBezTo>
                    <a:pt x="287045" y="183535"/>
                    <a:pt x="267519" y="167438"/>
                    <a:pt x="239420" y="167438"/>
                  </a:cubicBezTo>
                  <a:cubicBezTo>
                    <a:pt x="192938" y="167438"/>
                    <a:pt x="184270" y="213920"/>
                    <a:pt x="184270" y="244972"/>
                  </a:cubicBezTo>
                  <a:lnTo>
                    <a:pt x="184270" y="400039"/>
                  </a:lnTo>
                  <a:lnTo>
                    <a:pt x="44634" y="400039"/>
                  </a:lnTo>
                  <a:cubicBezTo>
                    <a:pt x="21945" y="400124"/>
                    <a:pt x="2676" y="383456"/>
                    <a:pt x="-515" y="360986"/>
                  </a:cubicBezTo>
                  <a:lnTo>
                    <a:pt x="-515" y="-107"/>
                  </a:lnTo>
                  <a:lnTo>
                    <a:pt x="65494" y="-107"/>
                  </a:lnTo>
                  <a:lnTo>
                    <a:pt x="65494" y="319933"/>
                  </a:lnTo>
                  <a:cubicBezTo>
                    <a:pt x="65684" y="327106"/>
                    <a:pt x="71132" y="333030"/>
                    <a:pt x="78257" y="333840"/>
                  </a:cubicBezTo>
                  <a:lnTo>
                    <a:pt x="79972" y="333840"/>
                  </a:lnTo>
                  <a:lnTo>
                    <a:pt x="119405" y="333840"/>
                  </a:lnTo>
                  <a:lnTo>
                    <a:pt x="119405" y="112860"/>
                  </a:lnTo>
                  <a:lnTo>
                    <a:pt x="182556" y="112860"/>
                  </a:lnTo>
                  <a:lnTo>
                    <a:pt x="182556" y="135910"/>
                  </a:lnTo>
                  <a:cubicBezTo>
                    <a:pt x="204892" y="116756"/>
                    <a:pt x="233533" y="106573"/>
                    <a:pt x="262947" y="107335"/>
                  </a:cubicBezTo>
                  <a:cubicBezTo>
                    <a:pt x="296284" y="107335"/>
                    <a:pt x="324955" y="118861"/>
                    <a:pt x="340480" y="145435"/>
                  </a:cubicBezTo>
                  <a:cubicBezTo>
                    <a:pt x="364084" y="120661"/>
                    <a:pt x="396944" y="106859"/>
                    <a:pt x="431159" y="107335"/>
                  </a:cubicBezTo>
                  <a:cubicBezTo>
                    <a:pt x="481069" y="107335"/>
                    <a:pt x="521360" y="133815"/>
                    <a:pt x="521360" y="196966"/>
                  </a:cubicBezTo>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 name="Freeform: Shape 18">
              <a:extLst>
                <a:ext uri="{FF2B5EF4-FFF2-40B4-BE49-F238E27FC236}">
                  <a16:creationId xmlns:a16="http://schemas.microsoft.com/office/drawing/2014/main" id="{FBF62F2C-84B5-C176-481C-01F8C7AFCC39}"/>
                </a:ext>
              </a:extLst>
            </p:cNvPr>
            <p:cNvSpPr/>
            <p:nvPr/>
          </p:nvSpPr>
          <p:spPr>
            <a:xfrm>
              <a:off x="10208131" y="5723223"/>
              <a:ext cx="326231" cy="390525"/>
            </a:xfrm>
            <a:custGeom>
              <a:avLst/>
              <a:gdLst>
                <a:gd name="connsiteX0" fmla="*/ 325717 w 326231"/>
                <a:gd name="connsiteY0" fmla="*/ 324982 h 390525"/>
                <a:gd name="connsiteX1" fmla="*/ 325717 w 326231"/>
                <a:gd name="connsiteY1" fmla="*/ 390418 h 390525"/>
                <a:gd name="connsiteX2" fmla="*/ 265423 w 326231"/>
                <a:gd name="connsiteY2" fmla="*/ 390418 h 390525"/>
                <a:gd name="connsiteX3" fmla="*/ 220275 w 326231"/>
                <a:gd name="connsiteY3" fmla="*/ 351366 h 390525"/>
                <a:gd name="connsiteX4" fmla="*/ 220275 w 326231"/>
                <a:gd name="connsiteY4" fmla="*/ 230113 h 390525"/>
                <a:gd name="connsiteX5" fmla="*/ 67875 w 326231"/>
                <a:gd name="connsiteY5" fmla="*/ 230113 h 390525"/>
                <a:gd name="connsiteX6" fmla="*/ 67875 w 326231"/>
                <a:gd name="connsiteY6" fmla="*/ 390418 h 390525"/>
                <a:gd name="connsiteX7" fmla="*/ -515 w 326231"/>
                <a:gd name="connsiteY7" fmla="*/ 390418 h 390525"/>
                <a:gd name="connsiteX8" fmla="*/ -515 w 326231"/>
                <a:gd name="connsiteY8" fmla="*/ -107 h 390525"/>
                <a:gd name="connsiteX9" fmla="*/ 67875 w 326231"/>
                <a:gd name="connsiteY9" fmla="*/ -107 h 390525"/>
                <a:gd name="connsiteX10" fmla="*/ 67875 w 326231"/>
                <a:gd name="connsiteY10" fmla="*/ 161818 h 390525"/>
                <a:gd name="connsiteX11" fmla="*/ 220275 w 326231"/>
                <a:gd name="connsiteY11" fmla="*/ 161818 h 390525"/>
                <a:gd name="connsiteX12" fmla="*/ 220275 w 326231"/>
                <a:gd name="connsiteY12" fmla="*/ -107 h 390525"/>
                <a:gd name="connsiteX13" fmla="*/ 288569 w 326231"/>
                <a:gd name="connsiteY13" fmla="*/ -107 h 390525"/>
                <a:gd name="connsiteX14" fmla="*/ 288569 w 326231"/>
                <a:gd name="connsiteY14" fmla="*/ 310313 h 390525"/>
                <a:gd name="connsiteX15" fmla="*/ 303905 w 326231"/>
                <a:gd name="connsiteY15" fmla="*/ 324886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6231" h="390525">
                  <a:moveTo>
                    <a:pt x="325717" y="324982"/>
                  </a:moveTo>
                  <a:lnTo>
                    <a:pt x="325717" y="390418"/>
                  </a:lnTo>
                  <a:lnTo>
                    <a:pt x="265423" y="390418"/>
                  </a:lnTo>
                  <a:cubicBezTo>
                    <a:pt x="242735" y="390504"/>
                    <a:pt x="223466" y="373835"/>
                    <a:pt x="220275" y="351366"/>
                  </a:cubicBezTo>
                  <a:lnTo>
                    <a:pt x="220275" y="230113"/>
                  </a:lnTo>
                  <a:lnTo>
                    <a:pt x="67875" y="230113"/>
                  </a:lnTo>
                  <a:lnTo>
                    <a:pt x="67875" y="390418"/>
                  </a:lnTo>
                  <a:lnTo>
                    <a:pt x="-515" y="390418"/>
                  </a:lnTo>
                  <a:lnTo>
                    <a:pt x="-515" y="-107"/>
                  </a:lnTo>
                  <a:lnTo>
                    <a:pt x="67875" y="-107"/>
                  </a:lnTo>
                  <a:lnTo>
                    <a:pt x="67875" y="161818"/>
                  </a:lnTo>
                  <a:lnTo>
                    <a:pt x="220275" y="161818"/>
                  </a:lnTo>
                  <a:lnTo>
                    <a:pt x="220275" y="-107"/>
                  </a:lnTo>
                  <a:lnTo>
                    <a:pt x="288569" y="-107"/>
                  </a:lnTo>
                  <a:lnTo>
                    <a:pt x="288569" y="310313"/>
                  </a:lnTo>
                  <a:cubicBezTo>
                    <a:pt x="288979" y="318486"/>
                    <a:pt x="295723" y="324896"/>
                    <a:pt x="303905" y="324886"/>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2" name="CaixaDeTexto 7">
            <a:extLst>
              <a:ext uri="{FF2B5EF4-FFF2-40B4-BE49-F238E27FC236}">
                <a16:creationId xmlns:a16="http://schemas.microsoft.com/office/drawing/2014/main" id="{DB1B486F-35FA-51B1-D8AF-C67F53292BAA}"/>
              </a:ext>
            </a:extLst>
          </p:cNvPr>
          <p:cNvSpPr txBox="1"/>
          <p:nvPr/>
        </p:nvSpPr>
        <p:spPr>
          <a:xfrm>
            <a:off x="1706085" y="3664340"/>
            <a:ext cx="2448840" cy="798680"/>
          </a:xfrm>
          <a:prstGeom prst="rect">
            <a:avLst/>
          </a:prstGeom>
          <a:noFill/>
        </p:spPr>
        <p:txBody>
          <a:bodyPr wrap="square" rtlCol="0">
            <a:spAutoFit/>
          </a:bodyPr>
          <a:lstStyle>
            <a:defPPr>
              <a:defRPr lang="en-US"/>
            </a:defPPr>
            <a:lvl1pPr>
              <a:lnSpc>
                <a:spcPct val="85000"/>
              </a:lnSpc>
              <a:defRPr sz="4400" spc="-150">
                <a:solidFill>
                  <a:srgbClr val="2B4FF4"/>
                </a:solidFill>
                <a:latin typeface="Inter" panose="020B0502030000000004" pitchFamily="34" charset="0"/>
                <a:ea typeface="Inter" panose="020B0502030000000004" pitchFamily="34" charset="0"/>
                <a:cs typeface="Arial" panose="020B0604020202020204" pitchFamily="34" charset="0"/>
              </a:defRPr>
            </a:lvl1pPr>
          </a:lstStyle>
          <a:p>
            <a:pPr marL="0" marR="0" lvl="0" indent="0" algn="l" defTabSz="914400" rtl="0" eaLnBrk="1" fontAlgn="auto" latinLnBrk="0" hangingPunct="1">
              <a:lnSpc>
                <a:spcPct val="85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Sell upfits as easily and as quickly as you sell F&amp;I or warranties</a:t>
            </a:r>
          </a:p>
        </p:txBody>
      </p:sp>
      <p:sp>
        <p:nvSpPr>
          <p:cNvPr id="3" name="Rectangle 2">
            <a:extLst>
              <a:ext uri="{FF2B5EF4-FFF2-40B4-BE49-F238E27FC236}">
                <a16:creationId xmlns:a16="http://schemas.microsoft.com/office/drawing/2014/main" id="{F550E9B2-3E56-3D48-D1AA-D9C93F198AFE}"/>
              </a:ext>
            </a:extLst>
          </p:cNvPr>
          <p:cNvSpPr/>
          <p:nvPr/>
        </p:nvSpPr>
        <p:spPr>
          <a:xfrm>
            <a:off x="1771894" y="4576398"/>
            <a:ext cx="2379600" cy="5292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CaixaDeTexto 7">
            <a:extLst>
              <a:ext uri="{FF2B5EF4-FFF2-40B4-BE49-F238E27FC236}">
                <a16:creationId xmlns:a16="http://schemas.microsoft.com/office/drawing/2014/main" id="{618C1973-135C-CCDC-B555-8A8EA43599A8}"/>
              </a:ext>
            </a:extLst>
          </p:cNvPr>
          <p:cNvSpPr txBox="1"/>
          <p:nvPr/>
        </p:nvSpPr>
        <p:spPr>
          <a:xfrm>
            <a:off x="2127210" y="4760998"/>
            <a:ext cx="1606590" cy="301621"/>
          </a:xfrm>
          <a:prstGeom prst="rect">
            <a:avLst/>
          </a:prstGeom>
          <a:noFill/>
        </p:spPr>
        <p:txBody>
          <a:bodyPr wrap="square" rtlCol="0">
            <a:spAutoFit/>
          </a:bodyPr>
          <a:lstStyle>
            <a:defPPr>
              <a:defRPr lang="en-US"/>
            </a:defPPr>
            <a:lvl1pPr>
              <a:lnSpc>
                <a:spcPct val="85000"/>
              </a:lnSpc>
              <a:defRPr sz="4400" spc="-150">
                <a:solidFill>
                  <a:srgbClr val="2B4FF4"/>
                </a:solidFill>
                <a:latin typeface="Inter" panose="020B0502030000000004" pitchFamily="34" charset="0"/>
                <a:ea typeface="Inter" panose="020B0502030000000004" pitchFamily="34" charset="0"/>
                <a:cs typeface="Arial" panose="020B0604020202020204" pitchFamily="34" charset="0"/>
              </a:defRPr>
            </a:lvl1pPr>
          </a:lstStyle>
          <a:p>
            <a:pPr marL="0" marR="0" lvl="0" indent="0" algn="ctr" defTabSz="914400" rtl="0" eaLnBrk="1" fontAlgn="auto" latinLnBrk="0" hangingPunct="1">
              <a:lnSpc>
                <a:spcPct val="85000"/>
              </a:lnSpc>
              <a:spcBef>
                <a:spcPts val="0"/>
              </a:spcBef>
              <a:spcAft>
                <a:spcPts val="0"/>
              </a:spcAft>
              <a:buClrTx/>
              <a:buSzTx/>
              <a:buFontTx/>
              <a:buNone/>
              <a:tabLst/>
              <a:defRPr/>
            </a:pPr>
            <a:r>
              <a:rPr kumimoji="0" lang="en-US" sz="1600" b="1" i="0" u="none" strike="noStrike" kern="1200" cap="none" spc="0" normalizeH="0" baseline="0" noProof="0" dirty="0" err="1">
                <a:ln>
                  <a:noFill/>
                </a:ln>
                <a:solidFill>
                  <a:srgbClr val="003057"/>
                </a:solidFill>
                <a:effectLst/>
                <a:uLnTx/>
                <a:uFillTx/>
                <a:latin typeface="Arial" panose="020B0604020202020204" pitchFamily="34" charset="0"/>
                <a:cs typeface="Arial" panose="020B0604020202020204" pitchFamily="34" charset="0"/>
              </a:rPr>
              <a:t>Kargo</a:t>
            </a:r>
            <a:r>
              <a:rPr kumimoji="0" lang="en-US" sz="1600" b="1" i="0" u="none" strike="noStrike" kern="1200" cap="none" spc="0" normalizeH="0" baseline="0" noProof="0" dirty="0">
                <a:ln>
                  <a:noFill/>
                </a:ln>
                <a:solidFill>
                  <a:srgbClr val="003057"/>
                </a:solidFill>
                <a:effectLst/>
                <a:uLnTx/>
                <a:uFillTx/>
                <a:latin typeface="Arial" panose="020B0604020202020204" pitchFamily="34" charset="0"/>
                <a:cs typeface="Arial" panose="020B0604020202020204" pitchFamily="34" charset="0"/>
              </a:rPr>
              <a:t> Quick</a:t>
            </a:r>
          </a:p>
        </p:txBody>
      </p:sp>
      <p:cxnSp>
        <p:nvCxnSpPr>
          <p:cNvPr id="5" name="Straight Connector 4">
            <a:extLst>
              <a:ext uri="{FF2B5EF4-FFF2-40B4-BE49-F238E27FC236}">
                <a16:creationId xmlns:a16="http://schemas.microsoft.com/office/drawing/2014/main" id="{06DF2633-FA5F-EA98-5A57-EBDD2102AC61}"/>
              </a:ext>
            </a:extLst>
          </p:cNvPr>
          <p:cNvCxnSpPr>
            <a:cxnSpLocks/>
          </p:cNvCxnSpPr>
          <p:nvPr/>
        </p:nvCxnSpPr>
        <p:spPr>
          <a:xfrm rot="5400000">
            <a:off x="2959894" y="3433875"/>
            <a:ext cx="0" cy="2376000"/>
          </a:xfrm>
          <a:prstGeom prst="line">
            <a:avLst/>
          </a:prstGeom>
          <a:ln w="1016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133DCE44-0A27-0A3C-02AB-25B4314FA975}"/>
              </a:ext>
            </a:extLst>
          </p:cNvPr>
          <p:cNvSpPr/>
          <p:nvPr/>
        </p:nvSpPr>
        <p:spPr>
          <a:xfrm>
            <a:off x="5465246" y="4569674"/>
            <a:ext cx="2092422" cy="534195"/>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CaixaDeTexto 7">
            <a:extLst>
              <a:ext uri="{FF2B5EF4-FFF2-40B4-BE49-F238E27FC236}">
                <a16:creationId xmlns:a16="http://schemas.microsoft.com/office/drawing/2014/main" id="{00DF4159-4BD6-63B6-3AA6-7AD0FF06F519}"/>
              </a:ext>
            </a:extLst>
          </p:cNvPr>
          <p:cNvSpPr txBox="1"/>
          <p:nvPr/>
        </p:nvSpPr>
        <p:spPr>
          <a:xfrm>
            <a:off x="5609816" y="4749423"/>
            <a:ext cx="1789834" cy="301621"/>
          </a:xfrm>
          <a:prstGeom prst="rect">
            <a:avLst/>
          </a:prstGeom>
          <a:noFill/>
        </p:spPr>
        <p:txBody>
          <a:bodyPr wrap="square" rtlCol="0">
            <a:spAutoFit/>
          </a:bodyPr>
          <a:lstStyle>
            <a:defPPr>
              <a:defRPr lang="en-US"/>
            </a:defPPr>
            <a:lvl1pPr>
              <a:lnSpc>
                <a:spcPct val="85000"/>
              </a:lnSpc>
              <a:defRPr sz="4400" spc="-150">
                <a:solidFill>
                  <a:srgbClr val="2B4FF4"/>
                </a:solidFill>
                <a:latin typeface="Inter" panose="020B0502030000000004" pitchFamily="34" charset="0"/>
                <a:ea typeface="Inter" panose="020B0502030000000004" pitchFamily="34" charset="0"/>
                <a:cs typeface="Arial" panose="020B0604020202020204" pitchFamily="34" charset="0"/>
              </a:defRPr>
            </a:lvl1pPr>
          </a:lstStyle>
          <a:p>
            <a:pPr marL="0" marR="0" lvl="0" indent="0" algn="ctr" defTabSz="914400" rtl="0" eaLnBrk="1" fontAlgn="auto" latinLnBrk="0" hangingPunct="1">
              <a:lnSpc>
                <a:spcPct val="85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3057"/>
                </a:solidFill>
                <a:effectLst/>
                <a:uLnTx/>
                <a:uFillTx/>
                <a:latin typeface="Arial" panose="020B0604020202020204" pitchFamily="34" charset="0"/>
                <a:cs typeface="Arial" panose="020B0604020202020204" pitchFamily="34" charset="0"/>
              </a:rPr>
              <a:t>Ready inventory</a:t>
            </a:r>
          </a:p>
        </p:txBody>
      </p:sp>
      <p:sp>
        <p:nvSpPr>
          <p:cNvPr id="8" name="CaixaDeTexto 7">
            <a:extLst>
              <a:ext uri="{FF2B5EF4-FFF2-40B4-BE49-F238E27FC236}">
                <a16:creationId xmlns:a16="http://schemas.microsoft.com/office/drawing/2014/main" id="{D63D41F8-727D-2666-F80B-F53A1FB48827}"/>
              </a:ext>
            </a:extLst>
          </p:cNvPr>
          <p:cNvSpPr txBox="1"/>
          <p:nvPr/>
        </p:nvSpPr>
        <p:spPr>
          <a:xfrm>
            <a:off x="5460895" y="3894201"/>
            <a:ext cx="2094736" cy="563231"/>
          </a:xfrm>
          <a:prstGeom prst="rect">
            <a:avLst/>
          </a:prstGeom>
          <a:noFill/>
        </p:spPr>
        <p:txBody>
          <a:bodyPr wrap="square" rtlCol="0">
            <a:spAutoFit/>
          </a:bodyPr>
          <a:lstStyle>
            <a:defPPr>
              <a:defRPr lang="en-US"/>
            </a:defPPr>
            <a:lvl1pPr>
              <a:lnSpc>
                <a:spcPct val="85000"/>
              </a:lnSpc>
              <a:defRPr sz="4400" spc="-150">
                <a:solidFill>
                  <a:srgbClr val="2B4FF4"/>
                </a:solidFill>
                <a:latin typeface="Inter" panose="020B0502030000000004" pitchFamily="34" charset="0"/>
                <a:ea typeface="Inter" panose="020B0502030000000004" pitchFamily="34" charset="0"/>
                <a:cs typeface="Arial" panose="020B0604020202020204" pitchFamily="34" charset="0"/>
              </a:defRPr>
            </a:lvl1pPr>
          </a:lstStyle>
          <a:p>
            <a:pPr marL="0" marR="0" lvl="0" indent="0" algn="l" defTabSz="914400" rtl="0" eaLnBrk="1" fontAlgn="auto" latinLnBrk="0" hangingPunct="1">
              <a:lnSpc>
                <a:spcPct val="85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Source upfit parts in days, not weeks</a:t>
            </a:r>
          </a:p>
        </p:txBody>
      </p:sp>
      <p:cxnSp>
        <p:nvCxnSpPr>
          <p:cNvPr id="9" name="Straight Connector 8">
            <a:extLst>
              <a:ext uri="{FF2B5EF4-FFF2-40B4-BE49-F238E27FC236}">
                <a16:creationId xmlns:a16="http://schemas.microsoft.com/office/drawing/2014/main" id="{465AC3AB-AD0C-9BC3-484B-506A979E2327}"/>
              </a:ext>
            </a:extLst>
          </p:cNvPr>
          <p:cNvCxnSpPr>
            <a:cxnSpLocks/>
          </p:cNvCxnSpPr>
          <p:nvPr/>
        </p:nvCxnSpPr>
        <p:spPr>
          <a:xfrm rot="5400000">
            <a:off x="6504895" y="3577875"/>
            <a:ext cx="0" cy="2088000"/>
          </a:xfrm>
          <a:prstGeom prst="line">
            <a:avLst/>
          </a:prstGeom>
          <a:ln w="1016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sp>
        <p:nvSpPr>
          <p:cNvPr id="10" name="CaixaDeTexto 7">
            <a:extLst>
              <a:ext uri="{FF2B5EF4-FFF2-40B4-BE49-F238E27FC236}">
                <a16:creationId xmlns:a16="http://schemas.microsoft.com/office/drawing/2014/main" id="{6970DA0D-4C2F-7B12-0483-3C394DFDDEB8}"/>
              </a:ext>
            </a:extLst>
          </p:cNvPr>
          <p:cNvSpPr txBox="1"/>
          <p:nvPr/>
        </p:nvSpPr>
        <p:spPr>
          <a:xfrm>
            <a:off x="8789063" y="3663547"/>
            <a:ext cx="2577428" cy="798680"/>
          </a:xfrm>
          <a:prstGeom prst="rect">
            <a:avLst/>
          </a:prstGeom>
          <a:noFill/>
        </p:spPr>
        <p:txBody>
          <a:bodyPr wrap="square" rtlCol="0">
            <a:spAutoFit/>
          </a:bodyPr>
          <a:lstStyle>
            <a:defPPr>
              <a:defRPr lang="en-US"/>
            </a:defPPr>
            <a:lvl1pPr>
              <a:lnSpc>
                <a:spcPct val="85000"/>
              </a:lnSpc>
              <a:defRPr sz="4400" spc="-150">
                <a:solidFill>
                  <a:srgbClr val="2B4FF4"/>
                </a:solidFill>
                <a:latin typeface="Inter" panose="020B0502030000000004" pitchFamily="34" charset="0"/>
                <a:ea typeface="Inter" panose="020B0502030000000004" pitchFamily="34" charset="0"/>
                <a:cs typeface="Arial" panose="020B0604020202020204" pitchFamily="34" charset="0"/>
              </a:defRPr>
            </a:lvl1pPr>
          </a:lstStyle>
          <a:p>
            <a:pPr marL="0" marR="0" lvl="0" indent="0" algn="l" defTabSz="914400" rtl="0" eaLnBrk="1" fontAlgn="auto" latinLnBrk="0" hangingPunct="1">
              <a:lnSpc>
                <a:spcPct val="85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And expose your inventory to the largest audience possible </a:t>
            </a:r>
          </a:p>
        </p:txBody>
      </p:sp>
      <p:sp>
        <p:nvSpPr>
          <p:cNvPr id="11" name="Rectangle 10">
            <a:extLst>
              <a:ext uri="{FF2B5EF4-FFF2-40B4-BE49-F238E27FC236}">
                <a16:creationId xmlns:a16="http://schemas.microsoft.com/office/drawing/2014/main" id="{8109354F-8A20-5965-9266-9F0294DC1024}"/>
              </a:ext>
            </a:extLst>
          </p:cNvPr>
          <p:cNvSpPr/>
          <p:nvPr/>
        </p:nvSpPr>
        <p:spPr>
          <a:xfrm>
            <a:off x="8861222" y="4575605"/>
            <a:ext cx="2379600" cy="534195"/>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CaixaDeTexto 7">
            <a:extLst>
              <a:ext uri="{FF2B5EF4-FFF2-40B4-BE49-F238E27FC236}">
                <a16:creationId xmlns:a16="http://schemas.microsoft.com/office/drawing/2014/main" id="{F21EA18D-F5AF-0D30-33A1-EDF7FD33F718}"/>
              </a:ext>
            </a:extLst>
          </p:cNvPr>
          <p:cNvSpPr txBox="1"/>
          <p:nvPr/>
        </p:nvSpPr>
        <p:spPr>
          <a:xfrm>
            <a:off x="8995428" y="4748630"/>
            <a:ext cx="2048810" cy="301621"/>
          </a:xfrm>
          <a:prstGeom prst="rect">
            <a:avLst/>
          </a:prstGeom>
          <a:noFill/>
        </p:spPr>
        <p:txBody>
          <a:bodyPr wrap="square" rtlCol="0">
            <a:spAutoFit/>
          </a:bodyPr>
          <a:lstStyle>
            <a:defPPr>
              <a:defRPr lang="en-US"/>
            </a:defPPr>
            <a:lvl1pPr>
              <a:lnSpc>
                <a:spcPct val="85000"/>
              </a:lnSpc>
              <a:defRPr sz="4400" spc="-150">
                <a:solidFill>
                  <a:srgbClr val="2B4FF4"/>
                </a:solidFill>
                <a:latin typeface="Inter" panose="020B0502030000000004" pitchFamily="34" charset="0"/>
                <a:ea typeface="Inter" panose="020B0502030000000004" pitchFamily="34" charset="0"/>
                <a:cs typeface="Arial" panose="020B0604020202020204" pitchFamily="34" charset="0"/>
              </a:defRPr>
            </a:lvl1pPr>
          </a:lstStyle>
          <a:p>
            <a:pPr marL="0" marR="0" lvl="0" indent="0" algn="ctr" defTabSz="914400" rtl="0" eaLnBrk="1" fontAlgn="auto" latinLnBrk="0" hangingPunct="1">
              <a:lnSpc>
                <a:spcPct val="85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3057"/>
                </a:solidFill>
                <a:effectLst/>
                <a:uLnTx/>
                <a:uFillTx/>
                <a:latin typeface="Arial" panose="020B0604020202020204" pitchFamily="34" charset="0"/>
                <a:cs typeface="Arial" panose="020B0604020202020204" pitchFamily="34" charset="0"/>
              </a:rPr>
              <a:t>Holman’s network</a:t>
            </a:r>
          </a:p>
        </p:txBody>
      </p:sp>
      <p:cxnSp>
        <p:nvCxnSpPr>
          <p:cNvPr id="18" name="Straight Connector 17">
            <a:extLst>
              <a:ext uri="{FF2B5EF4-FFF2-40B4-BE49-F238E27FC236}">
                <a16:creationId xmlns:a16="http://schemas.microsoft.com/office/drawing/2014/main" id="{2C621470-DD48-72C3-909B-61A6C3FCDBEC}"/>
              </a:ext>
            </a:extLst>
          </p:cNvPr>
          <p:cNvCxnSpPr>
            <a:cxnSpLocks/>
          </p:cNvCxnSpPr>
          <p:nvPr/>
        </p:nvCxnSpPr>
        <p:spPr>
          <a:xfrm rot="5400000">
            <a:off x="10049222" y="3433875"/>
            <a:ext cx="0" cy="2376000"/>
          </a:xfrm>
          <a:prstGeom prst="line">
            <a:avLst/>
          </a:prstGeom>
          <a:ln w="1016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481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Picture 73">
            <a:extLst>
              <a:ext uri="{FF2B5EF4-FFF2-40B4-BE49-F238E27FC236}">
                <a16:creationId xmlns:a16="http://schemas.microsoft.com/office/drawing/2014/main" id="{917596EB-9450-A445-38C3-A0644F272AB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024" y="0"/>
            <a:ext cx="12188976" cy="6858014"/>
          </a:xfrm>
          <a:prstGeom prst="rect">
            <a:avLst/>
          </a:prstGeom>
        </p:spPr>
      </p:pic>
      <p:sp>
        <p:nvSpPr>
          <p:cNvPr id="75" name="Rectangle 74">
            <a:extLst>
              <a:ext uri="{FF2B5EF4-FFF2-40B4-BE49-F238E27FC236}">
                <a16:creationId xmlns:a16="http://schemas.microsoft.com/office/drawing/2014/main" id="{748037D3-6EB1-4789-F233-2C7BD5086E15}"/>
              </a:ext>
            </a:extLst>
          </p:cNvPr>
          <p:cNvSpPr/>
          <p:nvPr/>
        </p:nvSpPr>
        <p:spPr>
          <a:xfrm>
            <a:off x="609599" y="3589867"/>
            <a:ext cx="10591801" cy="2513129"/>
          </a:xfrm>
          <a:prstGeom prst="rect">
            <a:avLst/>
          </a:prstGeom>
          <a:noFill/>
          <a:ln w="31750">
            <a:solidFill>
              <a:srgbClr val="F0E7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6" name="Graphic 75">
            <a:extLst>
              <a:ext uri="{FF2B5EF4-FFF2-40B4-BE49-F238E27FC236}">
                <a16:creationId xmlns:a16="http://schemas.microsoft.com/office/drawing/2014/main" id="{305D7A3F-69D3-3430-7BC1-05DC7FEA78C1}"/>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765525" y="2896862"/>
            <a:ext cx="956663" cy="461838"/>
          </a:xfrm>
          <a:prstGeom prst="rect">
            <a:avLst/>
          </a:prstGeom>
        </p:spPr>
      </p:pic>
      <p:pic>
        <p:nvPicPr>
          <p:cNvPr id="77" name="Picture 76">
            <a:extLst>
              <a:ext uri="{FF2B5EF4-FFF2-40B4-BE49-F238E27FC236}">
                <a16:creationId xmlns:a16="http://schemas.microsoft.com/office/drawing/2014/main" id="{E3EF18DD-9481-64C2-D02C-C3DE74884D0C}"/>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7697" r="11606" b="31030"/>
          <a:stretch/>
        </p:blipFill>
        <p:spPr>
          <a:xfrm>
            <a:off x="941989" y="0"/>
            <a:ext cx="9836258" cy="4729974"/>
          </a:xfrm>
          <a:prstGeom prst="rect">
            <a:avLst/>
          </a:prstGeom>
        </p:spPr>
      </p:pic>
      <p:sp>
        <p:nvSpPr>
          <p:cNvPr id="78" name="TextBox 77">
            <a:extLst>
              <a:ext uri="{FF2B5EF4-FFF2-40B4-BE49-F238E27FC236}">
                <a16:creationId xmlns:a16="http://schemas.microsoft.com/office/drawing/2014/main" id="{7D93F45A-4410-22EE-C6C1-8CF554937D42}"/>
              </a:ext>
            </a:extLst>
          </p:cNvPr>
          <p:cNvSpPr txBox="1"/>
          <p:nvPr/>
        </p:nvSpPr>
        <p:spPr>
          <a:xfrm>
            <a:off x="753306" y="375502"/>
            <a:ext cx="6146800"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THE MARKET SHIFTS </a:t>
            </a:r>
          </a:p>
        </p:txBody>
      </p:sp>
      <p:pic>
        <p:nvPicPr>
          <p:cNvPr id="79" name="Graphic 78">
            <a:extLst>
              <a:ext uri="{FF2B5EF4-FFF2-40B4-BE49-F238E27FC236}">
                <a16:creationId xmlns:a16="http://schemas.microsoft.com/office/drawing/2014/main" id="{A0899DCB-2D6B-1A09-9D43-9F0591E613F6}"/>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453998" y="2440192"/>
            <a:ext cx="2425852" cy="2425850"/>
          </a:xfrm>
          <a:prstGeom prst="rect">
            <a:avLst/>
          </a:prstGeom>
        </p:spPr>
      </p:pic>
      <p:sp>
        <p:nvSpPr>
          <p:cNvPr id="80" name="Rectangle 79">
            <a:extLst>
              <a:ext uri="{FF2B5EF4-FFF2-40B4-BE49-F238E27FC236}">
                <a16:creationId xmlns:a16="http://schemas.microsoft.com/office/drawing/2014/main" id="{5AB7CFE9-D13C-292F-53A9-267D7E0CC68A}"/>
              </a:ext>
            </a:extLst>
          </p:cNvPr>
          <p:cNvSpPr/>
          <p:nvPr/>
        </p:nvSpPr>
        <p:spPr>
          <a:xfrm>
            <a:off x="1911490" y="3330348"/>
            <a:ext cx="1504512" cy="74082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8" rIns="18288" rtlCol="0" anchor="ctr"/>
          <a:lstStyle/>
          <a:p>
            <a:pPr marL="0" marR="0" lvl="0" indent="0" algn="ctr" defTabSz="1218660" rtl="0" eaLnBrk="1" fontAlgn="auto" latinLnBrk="0" hangingPunct="1">
              <a:lnSpc>
                <a:spcPct val="90000"/>
              </a:lnSpc>
              <a:spcBef>
                <a:spcPts val="0"/>
              </a:spcBef>
              <a:spcAft>
                <a:spcPts val="0"/>
              </a:spcAft>
              <a:buClrTx/>
              <a:buSzTx/>
              <a:buFontTx/>
              <a:buNone/>
              <a:tabLst/>
              <a:defRPr/>
            </a:pPr>
            <a:r>
              <a:rPr kumimoji="0" lang="en-US" sz="6600" b="1" i="0" u="none" strike="noStrike" kern="1200" cap="none" spc="0" normalizeH="0" baseline="0" noProof="0" dirty="0">
                <a:ln>
                  <a:noFill/>
                </a:ln>
                <a:solidFill>
                  <a:srgbClr val="289943"/>
                </a:solidFill>
                <a:effectLst/>
                <a:uLnTx/>
                <a:uFillTx/>
                <a:latin typeface="Arial" panose="020B0604020202020204" pitchFamily="34" charset="0"/>
                <a:ea typeface="+mn-ea"/>
                <a:cs typeface="Arial" panose="020B0604020202020204" pitchFamily="34" charset="0"/>
              </a:rPr>
              <a:t>53</a:t>
            </a:r>
            <a:r>
              <a:rPr kumimoji="0" lang="en-US" sz="4400" b="1" i="0" u="none" strike="noStrike" kern="1200" cap="none" spc="0" normalizeH="0" baseline="0" noProof="0" dirty="0">
                <a:ln>
                  <a:noFill/>
                </a:ln>
                <a:solidFill>
                  <a:srgbClr val="289943"/>
                </a:solidFill>
                <a:effectLst/>
                <a:uLnTx/>
                <a:uFillTx/>
                <a:latin typeface="Arial" panose="020B0604020202020204" pitchFamily="34" charset="0"/>
                <a:ea typeface="+mn-ea"/>
                <a:cs typeface="Arial" panose="020B0604020202020204" pitchFamily="34" charset="0"/>
              </a:rPr>
              <a:t>%</a:t>
            </a:r>
            <a:endParaRPr kumimoji="0" lang="en-US" sz="6600" b="1" i="0" u="none" strike="noStrike" kern="1200" cap="none" spc="0" normalizeH="0" baseline="0" noProof="0" dirty="0">
              <a:ln>
                <a:noFill/>
              </a:ln>
              <a:solidFill>
                <a:srgbClr val="289943"/>
              </a:solidFill>
              <a:effectLst/>
              <a:uLnTx/>
              <a:uFillTx/>
              <a:latin typeface="Arial" panose="020B0604020202020204" pitchFamily="34" charset="0"/>
              <a:ea typeface="+mn-ea"/>
              <a:cs typeface="Arial" panose="020B0604020202020204" pitchFamily="34" charset="0"/>
            </a:endParaRPr>
          </a:p>
        </p:txBody>
      </p:sp>
      <p:sp>
        <p:nvSpPr>
          <p:cNvPr id="81" name="TextBox 80">
            <a:extLst>
              <a:ext uri="{FF2B5EF4-FFF2-40B4-BE49-F238E27FC236}">
                <a16:creationId xmlns:a16="http://schemas.microsoft.com/office/drawing/2014/main" id="{23FEEED7-66CB-9F0D-987E-B685B7D33955}"/>
              </a:ext>
            </a:extLst>
          </p:cNvPr>
          <p:cNvSpPr txBox="1"/>
          <p:nvPr/>
        </p:nvSpPr>
        <p:spPr>
          <a:xfrm>
            <a:off x="1823819" y="4902122"/>
            <a:ext cx="1672113" cy="877163"/>
          </a:xfrm>
          <a:prstGeom prst="rect">
            <a:avLst/>
          </a:prstGeom>
          <a:noFill/>
        </p:spPr>
        <p:txBody>
          <a:bodyPr wrap="square">
            <a:spAutoFit/>
          </a:bodyPr>
          <a:lstStyle>
            <a:defPPr>
              <a:defRPr lang="en-US"/>
            </a:defPPr>
            <a:lvl1pPr marR="0" lvl="0" indent="0" fontAlgn="auto">
              <a:lnSpc>
                <a:spcPct val="100000"/>
              </a:lnSpc>
              <a:spcBef>
                <a:spcPts val="0"/>
              </a:spcBef>
              <a:spcAft>
                <a:spcPts val="0"/>
              </a:spcAft>
              <a:buClrTx/>
              <a:buSzTx/>
              <a:buFontTx/>
              <a:buNone/>
              <a:tabLst/>
              <a:defRPr kumimoji="0" sz="1600" b="0" i="0" u="none" strike="noStrike" cap="none" spc="0" normalizeH="0" baseline="0">
                <a:ln>
                  <a:noFill/>
                </a:ln>
                <a:solidFill>
                  <a:prstClr val="white"/>
                </a:solidFill>
                <a:effectLst/>
                <a:uLnTx/>
                <a:uFillTx/>
                <a:latin typeface="Arial" panose="020B0604020202020204" pitchFamily="34" charset="0"/>
                <a:cs typeface="Arial" panose="020B06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700" b="1" i="0" u="none" strike="noStrike" kern="1200" cap="none" spc="0" normalizeH="0" baseline="0" noProof="0" dirty="0">
                <a:ln>
                  <a:noFill/>
                </a:ln>
                <a:solidFill>
                  <a:srgbClr val="F0E7DA"/>
                </a:solidFill>
                <a:effectLst/>
                <a:uLnTx/>
                <a:uFillTx/>
                <a:latin typeface="Arial" panose="020B0604020202020204" pitchFamily="34" charset="0"/>
                <a:ea typeface="+mn-ea"/>
                <a:cs typeface="Arial" panose="020B0604020202020204" pitchFamily="34" charset="0"/>
              </a:rPr>
              <a:t>of all car sales will be EVs by 2030</a:t>
            </a:r>
          </a:p>
        </p:txBody>
      </p:sp>
      <p:pic>
        <p:nvPicPr>
          <p:cNvPr id="82" name="Graphic 81">
            <a:extLst>
              <a:ext uri="{FF2B5EF4-FFF2-40B4-BE49-F238E27FC236}">
                <a16:creationId xmlns:a16="http://schemas.microsoft.com/office/drawing/2014/main" id="{292705A8-00EB-2AE5-5076-DFB3072E1A99}"/>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4546524" y="2440192"/>
            <a:ext cx="2425852" cy="2425850"/>
          </a:xfrm>
          <a:prstGeom prst="rect">
            <a:avLst/>
          </a:prstGeom>
        </p:spPr>
      </p:pic>
      <p:sp>
        <p:nvSpPr>
          <p:cNvPr id="83" name="Rectangle 82">
            <a:extLst>
              <a:ext uri="{FF2B5EF4-FFF2-40B4-BE49-F238E27FC236}">
                <a16:creationId xmlns:a16="http://schemas.microsoft.com/office/drawing/2014/main" id="{506009CB-FA43-413E-88AD-EB2D5A45E7EF}"/>
              </a:ext>
            </a:extLst>
          </p:cNvPr>
          <p:cNvSpPr/>
          <p:nvPr/>
        </p:nvSpPr>
        <p:spPr>
          <a:xfrm>
            <a:off x="4957103" y="3330348"/>
            <a:ext cx="1504512" cy="74082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8" rIns="18288" rtlCol="0" anchor="ctr"/>
          <a:lstStyle/>
          <a:p>
            <a:pPr marL="0" marR="0" lvl="0" indent="0" algn="ctr" defTabSz="1218660" rtl="0" eaLnBrk="1" fontAlgn="auto" latinLnBrk="0" hangingPunct="1">
              <a:lnSpc>
                <a:spcPct val="90000"/>
              </a:lnSpc>
              <a:spcBef>
                <a:spcPts val="0"/>
              </a:spcBef>
              <a:spcAft>
                <a:spcPts val="0"/>
              </a:spcAft>
              <a:buClrTx/>
              <a:buSzTx/>
              <a:buFontTx/>
              <a:buNone/>
              <a:tabLst/>
              <a:defRPr/>
            </a:pPr>
            <a:r>
              <a:rPr kumimoji="0" lang="en-US" sz="6600" b="1" i="0" u="none" strike="noStrike" kern="1200" cap="none" spc="0" normalizeH="0" baseline="0" noProof="0" dirty="0">
                <a:ln>
                  <a:noFill/>
                </a:ln>
                <a:solidFill>
                  <a:srgbClr val="289943"/>
                </a:solidFill>
                <a:effectLst/>
                <a:uLnTx/>
                <a:uFillTx/>
                <a:latin typeface="Arial" panose="020B0604020202020204" pitchFamily="34" charset="0"/>
                <a:ea typeface="+mn-ea"/>
                <a:cs typeface="Arial" panose="020B0604020202020204" pitchFamily="34" charset="0"/>
              </a:rPr>
              <a:t>3X</a:t>
            </a:r>
          </a:p>
        </p:txBody>
      </p:sp>
      <p:sp>
        <p:nvSpPr>
          <p:cNvPr id="84" name="TextBox 83">
            <a:extLst>
              <a:ext uri="{FF2B5EF4-FFF2-40B4-BE49-F238E27FC236}">
                <a16:creationId xmlns:a16="http://schemas.microsoft.com/office/drawing/2014/main" id="{720091C0-471A-4256-092E-469DF77B656B}"/>
              </a:ext>
            </a:extLst>
          </p:cNvPr>
          <p:cNvSpPr txBox="1"/>
          <p:nvPr/>
        </p:nvSpPr>
        <p:spPr>
          <a:xfrm>
            <a:off x="4719320" y="4902122"/>
            <a:ext cx="2067128" cy="877163"/>
          </a:xfrm>
          <a:prstGeom prst="rect">
            <a:avLst/>
          </a:prstGeom>
          <a:noFill/>
        </p:spPr>
        <p:txBody>
          <a:bodyPr wrap="square">
            <a:spAutoFit/>
          </a:bodyPr>
          <a:lstStyle>
            <a:defPPr>
              <a:defRPr lang="en-US"/>
            </a:defPPr>
            <a:lvl1pPr marR="0" lvl="0" indent="0" fontAlgn="auto">
              <a:lnSpc>
                <a:spcPct val="100000"/>
              </a:lnSpc>
              <a:spcBef>
                <a:spcPts val="0"/>
              </a:spcBef>
              <a:spcAft>
                <a:spcPts val="0"/>
              </a:spcAft>
              <a:buClrTx/>
              <a:buSzTx/>
              <a:buFontTx/>
              <a:buNone/>
              <a:tabLst/>
              <a:defRPr kumimoji="0" sz="1600" b="0" i="0" u="none" strike="noStrike" cap="none" spc="0" normalizeH="0" baseline="0">
                <a:ln>
                  <a:noFill/>
                </a:ln>
                <a:solidFill>
                  <a:prstClr val="white"/>
                </a:solidFill>
                <a:effectLst/>
                <a:uLnTx/>
                <a:uFillTx/>
                <a:latin typeface="Arial" panose="020B0604020202020204" pitchFamily="34" charset="0"/>
                <a:cs typeface="Arial" panose="020B06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700" b="1" dirty="0">
                <a:solidFill>
                  <a:srgbClr val="F0E7DA"/>
                </a:solidFill>
              </a:rPr>
              <a:t>D</a:t>
            </a:r>
            <a:r>
              <a:rPr kumimoji="0" lang="en-US" sz="1700" b="1" i="0" u="none" strike="noStrike" kern="1200" cap="none" spc="0" normalizeH="0" baseline="0" noProof="0" dirty="0" err="1">
                <a:ln>
                  <a:noFill/>
                </a:ln>
                <a:solidFill>
                  <a:srgbClr val="F0E7DA"/>
                </a:solidFill>
                <a:effectLst/>
                <a:uLnTx/>
                <a:uFillTx/>
                <a:latin typeface="Arial" panose="020B0604020202020204" pitchFamily="34" charset="0"/>
                <a:ea typeface="+mn-ea"/>
                <a:cs typeface="Arial" panose="020B0604020202020204" pitchFamily="34" charset="0"/>
              </a:rPr>
              <a:t>uring</a:t>
            </a:r>
            <a:r>
              <a:rPr kumimoji="0" lang="en-US" sz="1700" b="1" i="0" u="none" strike="noStrike" kern="1200" cap="none" spc="0" normalizeH="0" baseline="0" noProof="0" dirty="0">
                <a:ln>
                  <a:noFill/>
                </a:ln>
                <a:solidFill>
                  <a:srgbClr val="F0E7DA"/>
                </a:solidFill>
                <a:effectLst/>
                <a:uLnTx/>
                <a:uFillTx/>
                <a:latin typeface="Arial" panose="020B0604020202020204" pitchFamily="34" charset="0"/>
                <a:ea typeface="+mn-ea"/>
                <a:cs typeface="Arial" panose="020B0604020202020204" pitchFamily="34" charset="0"/>
              </a:rPr>
              <a:t> the same period, online sales will triple</a:t>
            </a:r>
          </a:p>
        </p:txBody>
      </p:sp>
      <p:pic>
        <p:nvPicPr>
          <p:cNvPr id="85" name="Graphic 84">
            <a:extLst>
              <a:ext uri="{FF2B5EF4-FFF2-40B4-BE49-F238E27FC236}">
                <a16:creationId xmlns:a16="http://schemas.microsoft.com/office/drawing/2014/main" id="{4E695A4E-200D-9606-48C3-9823F8C418B7}"/>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7711829" y="2440192"/>
            <a:ext cx="2425852" cy="2425850"/>
          </a:xfrm>
          <a:prstGeom prst="rect">
            <a:avLst/>
          </a:prstGeom>
        </p:spPr>
      </p:pic>
      <p:sp>
        <p:nvSpPr>
          <p:cNvPr id="86" name="Rectangle 85">
            <a:extLst>
              <a:ext uri="{FF2B5EF4-FFF2-40B4-BE49-F238E27FC236}">
                <a16:creationId xmlns:a16="http://schemas.microsoft.com/office/drawing/2014/main" id="{E4388B2D-BDC8-BC1D-14FC-5C3C111E6C1A}"/>
              </a:ext>
            </a:extLst>
          </p:cNvPr>
          <p:cNvSpPr/>
          <p:nvPr/>
        </p:nvSpPr>
        <p:spPr>
          <a:xfrm>
            <a:off x="8055724" y="3330348"/>
            <a:ext cx="1802104" cy="74082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8" rIns="18288" rtlCol="0" anchor="ctr"/>
          <a:lstStyle/>
          <a:p>
            <a:pPr marL="0" marR="0" lvl="0" indent="0" algn="l" defTabSz="1218660" rtl="0" eaLnBrk="1" fontAlgn="auto" latinLnBrk="0" hangingPunct="1">
              <a:lnSpc>
                <a:spcPct val="90000"/>
              </a:lnSpc>
              <a:spcBef>
                <a:spcPts val="0"/>
              </a:spcBef>
              <a:spcAft>
                <a:spcPts val="0"/>
              </a:spcAft>
              <a:buClrTx/>
              <a:buSzTx/>
              <a:buFontTx/>
              <a:buNone/>
              <a:tabLst/>
              <a:defRPr/>
            </a:pPr>
            <a:r>
              <a:rPr kumimoji="0" lang="en-US" sz="6600" b="1" i="0" u="none" strike="noStrike" kern="1200" cap="none" spc="0" normalizeH="0" baseline="0" noProof="0" dirty="0">
                <a:ln>
                  <a:noFill/>
                </a:ln>
                <a:solidFill>
                  <a:srgbClr val="289943"/>
                </a:solidFill>
                <a:effectLst/>
                <a:uLnTx/>
                <a:uFillTx/>
                <a:latin typeface="Arial" panose="020B0604020202020204" pitchFamily="34" charset="0"/>
                <a:ea typeface="+mn-ea"/>
                <a:cs typeface="Arial" panose="020B0604020202020204" pitchFamily="34" charset="0"/>
              </a:rPr>
              <a:t>10.6</a:t>
            </a:r>
          </a:p>
        </p:txBody>
      </p:sp>
      <p:cxnSp>
        <p:nvCxnSpPr>
          <p:cNvPr id="88" name="Straight Connector 87">
            <a:extLst>
              <a:ext uri="{FF2B5EF4-FFF2-40B4-BE49-F238E27FC236}">
                <a16:creationId xmlns:a16="http://schemas.microsoft.com/office/drawing/2014/main" id="{6B96D0FE-14DB-2F60-E0EA-2001CF26449F}"/>
              </a:ext>
            </a:extLst>
          </p:cNvPr>
          <p:cNvCxnSpPr>
            <a:cxnSpLocks/>
          </p:cNvCxnSpPr>
          <p:nvPr/>
        </p:nvCxnSpPr>
        <p:spPr>
          <a:xfrm>
            <a:off x="643463" y="-82460"/>
            <a:ext cx="0" cy="2023020"/>
          </a:xfrm>
          <a:prstGeom prst="line">
            <a:avLst/>
          </a:prstGeom>
          <a:ln w="101600">
            <a:solidFill>
              <a:srgbClr val="289943"/>
            </a:solidFill>
          </a:ln>
        </p:spPr>
        <p:style>
          <a:lnRef idx="1">
            <a:schemeClr val="accent1"/>
          </a:lnRef>
          <a:fillRef idx="0">
            <a:schemeClr val="accent1"/>
          </a:fillRef>
          <a:effectRef idx="0">
            <a:schemeClr val="accent1"/>
          </a:effectRef>
          <a:fontRef idx="minor">
            <a:schemeClr val="tx1"/>
          </a:fontRef>
        </p:style>
      </p:cxnSp>
      <p:grpSp>
        <p:nvGrpSpPr>
          <p:cNvPr id="89" name="Group 88">
            <a:extLst>
              <a:ext uri="{FF2B5EF4-FFF2-40B4-BE49-F238E27FC236}">
                <a16:creationId xmlns:a16="http://schemas.microsoft.com/office/drawing/2014/main" id="{194A480E-7A10-F50D-9AE5-9F70861D7EE5}"/>
              </a:ext>
            </a:extLst>
          </p:cNvPr>
          <p:cNvGrpSpPr/>
          <p:nvPr/>
        </p:nvGrpSpPr>
        <p:grpSpPr>
          <a:xfrm>
            <a:off x="11024975" y="6397282"/>
            <a:ext cx="939323" cy="234329"/>
            <a:chOff x="10208131" y="5713698"/>
            <a:chExt cx="1754791" cy="406640"/>
          </a:xfrm>
          <a:solidFill>
            <a:schemeClr val="bg1"/>
          </a:solidFill>
        </p:grpSpPr>
        <p:sp>
          <p:nvSpPr>
            <p:cNvPr id="90" name="Freeform: Shape 89">
              <a:extLst>
                <a:ext uri="{FF2B5EF4-FFF2-40B4-BE49-F238E27FC236}">
                  <a16:creationId xmlns:a16="http://schemas.microsoft.com/office/drawing/2014/main" id="{13FE0144-DFFF-3DDE-6EE8-B7AB2B8B5C34}"/>
                </a:ext>
              </a:extLst>
            </p:cNvPr>
            <p:cNvSpPr/>
            <p:nvPr/>
          </p:nvSpPr>
          <p:spPr>
            <a:xfrm>
              <a:off x="10538649" y="5820950"/>
              <a:ext cx="275558" cy="298608"/>
            </a:xfrm>
            <a:custGeom>
              <a:avLst/>
              <a:gdLst>
                <a:gd name="connsiteX0" fmla="*/ 137217 w 275558"/>
                <a:gd name="connsiteY0" fmla="*/ 235351 h 298608"/>
                <a:gd name="connsiteX1" fmla="*/ 62636 w 275558"/>
                <a:gd name="connsiteY1" fmla="*/ 149626 h 298608"/>
                <a:gd name="connsiteX2" fmla="*/ 137217 w 275558"/>
                <a:gd name="connsiteY2" fmla="*/ 63901 h 298608"/>
                <a:gd name="connsiteX3" fmla="*/ 211893 w 275558"/>
                <a:gd name="connsiteY3" fmla="*/ 149626 h 298608"/>
                <a:gd name="connsiteX4" fmla="*/ 137217 w 275558"/>
                <a:gd name="connsiteY4" fmla="*/ 235351 h 298608"/>
                <a:gd name="connsiteX5" fmla="*/ 137217 w 275558"/>
                <a:gd name="connsiteY5" fmla="*/ -107 h 298608"/>
                <a:gd name="connsiteX6" fmla="*/ -515 w 275558"/>
                <a:gd name="connsiteY6" fmla="*/ 151531 h 298608"/>
                <a:gd name="connsiteX7" fmla="*/ 137217 w 275558"/>
                <a:gd name="connsiteY7" fmla="*/ 298502 h 298608"/>
                <a:gd name="connsiteX8" fmla="*/ 275044 w 275558"/>
                <a:gd name="connsiteY8" fmla="*/ 151531 h 298608"/>
                <a:gd name="connsiteX9" fmla="*/ 137217 w 275558"/>
                <a:gd name="connsiteY9" fmla="*/ -107 h 298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5558" h="298608">
                  <a:moveTo>
                    <a:pt x="137217" y="235351"/>
                  </a:moveTo>
                  <a:cubicBezTo>
                    <a:pt x="93021" y="235351"/>
                    <a:pt x="62636" y="204395"/>
                    <a:pt x="62636" y="149626"/>
                  </a:cubicBezTo>
                  <a:cubicBezTo>
                    <a:pt x="62636" y="97906"/>
                    <a:pt x="91877" y="63901"/>
                    <a:pt x="137217" y="63901"/>
                  </a:cubicBezTo>
                  <a:cubicBezTo>
                    <a:pt x="182556" y="63901"/>
                    <a:pt x="211893" y="98382"/>
                    <a:pt x="211893" y="149626"/>
                  </a:cubicBezTo>
                  <a:cubicBezTo>
                    <a:pt x="211893" y="204776"/>
                    <a:pt x="181508" y="235351"/>
                    <a:pt x="137217" y="235351"/>
                  </a:cubicBezTo>
                  <a:moveTo>
                    <a:pt x="137217" y="-107"/>
                  </a:moveTo>
                  <a:cubicBezTo>
                    <a:pt x="51492" y="-107"/>
                    <a:pt x="-515" y="73998"/>
                    <a:pt x="-515" y="151531"/>
                  </a:cubicBezTo>
                  <a:cubicBezTo>
                    <a:pt x="-515" y="223921"/>
                    <a:pt x="45396" y="298502"/>
                    <a:pt x="137217" y="298502"/>
                  </a:cubicBezTo>
                  <a:cubicBezTo>
                    <a:pt x="229038" y="298502"/>
                    <a:pt x="275044" y="223921"/>
                    <a:pt x="275044" y="151531"/>
                  </a:cubicBezTo>
                  <a:cubicBezTo>
                    <a:pt x="275044" y="73998"/>
                    <a:pt x="223418" y="-107"/>
                    <a:pt x="137217" y="-107"/>
                  </a:cubicBezTo>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1" name="Freeform: Shape 90">
              <a:extLst>
                <a:ext uri="{FF2B5EF4-FFF2-40B4-BE49-F238E27FC236}">
                  <a16:creationId xmlns:a16="http://schemas.microsoft.com/office/drawing/2014/main" id="{F4E2CBCA-7B9C-3293-A746-21766A685D12}"/>
                </a:ext>
              </a:extLst>
            </p:cNvPr>
            <p:cNvSpPr/>
            <p:nvPr/>
          </p:nvSpPr>
          <p:spPr>
            <a:xfrm>
              <a:off x="11678315" y="5821141"/>
              <a:ext cx="284607" cy="292703"/>
            </a:xfrm>
            <a:custGeom>
              <a:avLst/>
              <a:gdLst>
                <a:gd name="connsiteX0" fmla="*/ 284093 w 284607"/>
                <a:gd name="connsiteY0" fmla="*/ 227160 h 292703"/>
                <a:gd name="connsiteX1" fmla="*/ 284093 w 284607"/>
                <a:gd name="connsiteY1" fmla="*/ 292597 h 292703"/>
                <a:gd name="connsiteX2" fmla="*/ 214369 w 284607"/>
                <a:gd name="connsiteY2" fmla="*/ 292597 h 292703"/>
                <a:gd name="connsiteX3" fmla="*/ 172078 w 284607"/>
                <a:gd name="connsiteY3" fmla="*/ 250306 h 292703"/>
                <a:gd name="connsiteX4" fmla="*/ 172078 w 284607"/>
                <a:gd name="connsiteY4" fmla="*/ 250210 h 292703"/>
                <a:gd name="connsiteX5" fmla="*/ 172078 w 284607"/>
                <a:gd name="connsiteY5" fmla="*/ 103144 h 292703"/>
                <a:gd name="connsiteX6" fmla="*/ 122072 w 284607"/>
                <a:gd name="connsiteY6" fmla="*/ 59996 h 292703"/>
                <a:gd name="connsiteX7" fmla="*/ 64922 w 284607"/>
                <a:gd name="connsiteY7" fmla="*/ 131815 h 292703"/>
                <a:gd name="connsiteX8" fmla="*/ 64922 w 284607"/>
                <a:gd name="connsiteY8" fmla="*/ 292597 h 292703"/>
                <a:gd name="connsiteX9" fmla="*/ -515 w 284607"/>
                <a:gd name="connsiteY9" fmla="*/ 292597 h 292703"/>
                <a:gd name="connsiteX10" fmla="*/ -515 w 284607"/>
                <a:gd name="connsiteY10" fmla="*/ 5513 h 292703"/>
                <a:gd name="connsiteX11" fmla="*/ 62636 w 284607"/>
                <a:gd name="connsiteY11" fmla="*/ 5513 h 292703"/>
                <a:gd name="connsiteX12" fmla="*/ 62636 w 284607"/>
                <a:gd name="connsiteY12" fmla="*/ 28468 h 292703"/>
                <a:gd name="connsiteX13" fmla="*/ 145313 w 284607"/>
                <a:gd name="connsiteY13" fmla="*/ -107 h 292703"/>
                <a:gd name="connsiteX14" fmla="*/ 237801 w 284607"/>
                <a:gd name="connsiteY14" fmla="*/ 89524 h 292703"/>
                <a:gd name="connsiteX15" fmla="*/ 237801 w 284607"/>
                <a:gd name="connsiteY15" fmla="*/ 211920 h 292703"/>
                <a:gd name="connsiteX16" fmla="*/ 253041 w 284607"/>
                <a:gd name="connsiteY16" fmla="*/ 227350 h 292703"/>
                <a:gd name="connsiteX17" fmla="*/ 253136 w 284607"/>
                <a:gd name="connsiteY17" fmla="*/ 227350 h 292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607" h="292703">
                  <a:moveTo>
                    <a:pt x="284093" y="227160"/>
                  </a:moveTo>
                  <a:lnTo>
                    <a:pt x="284093" y="292597"/>
                  </a:lnTo>
                  <a:lnTo>
                    <a:pt x="214369" y="292597"/>
                  </a:lnTo>
                  <a:cubicBezTo>
                    <a:pt x="191014" y="292597"/>
                    <a:pt x="172078" y="273661"/>
                    <a:pt x="172078" y="250306"/>
                  </a:cubicBezTo>
                  <a:cubicBezTo>
                    <a:pt x="172078" y="250277"/>
                    <a:pt x="172078" y="250239"/>
                    <a:pt x="172078" y="250210"/>
                  </a:cubicBezTo>
                  <a:lnTo>
                    <a:pt x="172078" y="103144"/>
                  </a:lnTo>
                  <a:cubicBezTo>
                    <a:pt x="172078" y="76093"/>
                    <a:pt x="151314" y="59996"/>
                    <a:pt x="122072" y="59996"/>
                  </a:cubicBezTo>
                  <a:cubicBezTo>
                    <a:pt x="75590" y="59996"/>
                    <a:pt x="64922" y="100858"/>
                    <a:pt x="64922" y="131815"/>
                  </a:cubicBezTo>
                  <a:lnTo>
                    <a:pt x="64922" y="292597"/>
                  </a:lnTo>
                  <a:lnTo>
                    <a:pt x="-515" y="292597"/>
                  </a:lnTo>
                  <a:lnTo>
                    <a:pt x="-515" y="5513"/>
                  </a:lnTo>
                  <a:lnTo>
                    <a:pt x="62636" y="5513"/>
                  </a:lnTo>
                  <a:lnTo>
                    <a:pt x="62636" y="28468"/>
                  </a:lnTo>
                  <a:cubicBezTo>
                    <a:pt x="86296" y="10104"/>
                    <a:pt x="115357" y="65"/>
                    <a:pt x="145313" y="-107"/>
                  </a:cubicBezTo>
                  <a:cubicBezTo>
                    <a:pt x="195224" y="-107"/>
                    <a:pt x="237801" y="26373"/>
                    <a:pt x="237801" y="89524"/>
                  </a:cubicBezTo>
                  <a:lnTo>
                    <a:pt x="237801" y="211920"/>
                  </a:lnTo>
                  <a:cubicBezTo>
                    <a:pt x="237753" y="220388"/>
                    <a:pt x="244573" y="227293"/>
                    <a:pt x="253041" y="227350"/>
                  </a:cubicBezTo>
                  <a:cubicBezTo>
                    <a:pt x="253070" y="227350"/>
                    <a:pt x="253108" y="227350"/>
                    <a:pt x="253136" y="22735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2" name="Freeform: Shape 91">
              <a:extLst>
                <a:ext uri="{FF2B5EF4-FFF2-40B4-BE49-F238E27FC236}">
                  <a16:creationId xmlns:a16="http://schemas.microsoft.com/office/drawing/2014/main" id="{F1605ADF-9A82-9694-A572-BADA8DF6E510}"/>
                </a:ext>
              </a:extLst>
            </p:cNvPr>
            <p:cNvSpPr/>
            <p:nvPr/>
          </p:nvSpPr>
          <p:spPr>
            <a:xfrm>
              <a:off x="11371896" y="5819988"/>
              <a:ext cx="277463" cy="300350"/>
            </a:xfrm>
            <a:custGeom>
              <a:avLst/>
              <a:gdLst>
                <a:gd name="connsiteX0" fmla="*/ 213322 w 277463"/>
                <a:gd name="connsiteY0" fmla="*/ 191450 h 300350"/>
                <a:gd name="connsiteX1" fmla="*/ 145218 w 277463"/>
                <a:gd name="connsiteY1" fmla="*/ 236885 h 300350"/>
                <a:gd name="connsiteX2" fmla="*/ 69875 w 277463"/>
                <a:gd name="connsiteY2" fmla="*/ 150207 h 300350"/>
                <a:gd name="connsiteX3" fmla="*/ 145218 w 277463"/>
                <a:gd name="connsiteY3" fmla="*/ 63339 h 300350"/>
                <a:gd name="connsiteX4" fmla="*/ 213322 w 277463"/>
                <a:gd name="connsiteY4" fmla="*/ 110202 h 300350"/>
                <a:gd name="connsiteX5" fmla="*/ 220466 w 277463"/>
                <a:gd name="connsiteY5" fmla="*/ 150207 h 300350"/>
                <a:gd name="connsiteX6" fmla="*/ 213322 w 277463"/>
                <a:gd name="connsiteY6" fmla="*/ 191450 h 300350"/>
                <a:gd name="connsiteX7" fmla="*/ 206368 w 277463"/>
                <a:gd name="connsiteY7" fmla="*/ 7618 h 300350"/>
                <a:gd name="connsiteX8" fmla="*/ 206368 w 277463"/>
                <a:gd name="connsiteY8" fmla="*/ 18000 h 300350"/>
                <a:gd name="connsiteX9" fmla="*/ 138360 w 277463"/>
                <a:gd name="connsiteY9" fmla="*/ -97 h 300350"/>
                <a:gd name="connsiteX10" fmla="*/ -515 w 277463"/>
                <a:gd name="connsiteY10" fmla="*/ 152303 h 300350"/>
                <a:gd name="connsiteX11" fmla="*/ 138360 w 277463"/>
                <a:gd name="connsiteY11" fmla="*/ 300226 h 300350"/>
                <a:gd name="connsiteX12" fmla="*/ 206368 w 277463"/>
                <a:gd name="connsiteY12" fmla="*/ 283653 h 300350"/>
                <a:gd name="connsiteX13" fmla="*/ 206368 w 277463"/>
                <a:gd name="connsiteY13" fmla="*/ 291273 h 300350"/>
                <a:gd name="connsiteX14" fmla="*/ 276949 w 277463"/>
                <a:gd name="connsiteY14" fmla="*/ 291273 h 300350"/>
                <a:gd name="connsiteX15" fmla="*/ 276949 w 277463"/>
                <a:gd name="connsiteY15" fmla="*/ 7618 h 300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7463" h="300350">
                  <a:moveTo>
                    <a:pt x="213322" y="191450"/>
                  </a:moveTo>
                  <a:cubicBezTo>
                    <a:pt x="203015" y="219873"/>
                    <a:pt x="175422" y="238275"/>
                    <a:pt x="145218" y="236885"/>
                  </a:cubicBezTo>
                  <a:cubicBezTo>
                    <a:pt x="100546" y="236885"/>
                    <a:pt x="69875" y="205738"/>
                    <a:pt x="69875" y="150207"/>
                  </a:cubicBezTo>
                  <a:cubicBezTo>
                    <a:pt x="69875" y="98010"/>
                    <a:pt x="99593" y="63339"/>
                    <a:pt x="145218" y="63339"/>
                  </a:cubicBezTo>
                  <a:cubicBezTo>
                    <a:pt x="175707" y="62463"/>
                    <a:pt x="203254" y="81418"/>
                    <a:pt x="213322" y="110202"/>
                  </a:cubicBezTo>
                  <a:cubicBezTo>
                    <a:pt x="218274" y="122947"/>
                    <a:pt x="220694" y="136539"/>
                    <a:pt x="220466" y="150207"/>
                  </a:cubicBezTo>
                  <a:cubicBezTo>
                    <a:pt x="220675" y="164276"/>
                    <a:pt x="218256" y="178268"/>
                    <a:pt x="213322" y="191450"/>
                  </a:cubicBezTo>
                  <a:moveTo>
                    <a:pt x="206368" y="7618"/>
                  </a:moveTo>
                  <a:lnTo>
                    <a:pt x="206368" y="18000"/>
                  </a:lnTo>
                  <a:cubicBezTo>
                    <a:pt x="185775" y="5875"/>
                    <a:pt x="162258" y="-383"/>
                    <a:pt x="138360" y="-97"/>
                  </a:cubicBezTo>
                  <a:cubicBezTo>
                    <a:pt x="51492" y="-97"/>
                    <a:pt x="-515" y="74388"/>
                    <a:pt x="-515" y="152303"/>
                  </a:cubicBezTo>
                  <a:cubicBezTo>
                    <a:pt x="-515" y="225074"/>
                    <a:pt x="45681" y="300226"/>
                    <a:pt x="138360" y="300226"/>
                  </a:cubicBezTo>
                  <a:cubicBezTo>
                    <a:pt x="162077" y="300607"/>
                    <a:pt x="185490" y="294902"/>
                    <a:pt x="206368" y="283653"/>
                  </a:cubicBezTo>
                  <a:lnTo>
                    <a:pt x="206368" y="291273"/>
                  </a:lnTo>
                  <a:lnTo>
                    <a:pt x="276949" y="291273"/>
                  </a:lnTo>
                  <a:lnTo>
                    <a:pt x="276949" y="7618"/>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3" name="Freeform: Shape 92">
              <a:extLst>
                <a:ext uri="{FF2B5EF4-FFF2-40B4-BE49-F238E27FC236}">
                  <a16:creationId xmlns:a16="http://schemas.microsoft.com/office/drawing/2014/main" id="{A3A549D8-0A1D-FC48-44E1-ADA8B0CC9E99}"/>
                </a:ext>
              </a:extLst>
            </p:cNvPr>
            <p:cNvSpPr/>
            <p:nvPr/>
          </p:nvSpPr>
          <p:spPr>
            <a:xfrm>
              <a:off x="10833829" y="5713698"/>
              <a:ext cx="521874" cy="400145"/>
            </a:xfrm>
            <a:custGeom>
              <a:avLst/>
              <a:gdLst>
                <a:gd name="connsiteX0" fmla="*/ 520884 w 521874"/>
                <a:gd name="connsiteY0" fmla="*/ 196775 h 400145"/>
                <a:gd name="connsiteX1" fmla="*/ 520884 w 521874"/>
                <a:gd name="connsiteY1" fmla="*/ 400039 h 400145"/>
                <a:gd name="connsiteX2" fmla="*/ 455352 w 521874"/>
                <a:gd name="connsiteY2" fmla="*/ 400039 h 400145"/>
                <a:gd name="connsiteX3" fmla="*/ 455352 w 521874"/>
                <a:gd name="connsiteY3" fmla="*/ 210586 h 400145"/>
                <a:gd name="connsiteX4" fmla="*/ 407727 w 521874"/>
                <a:gd name="connsiteY4" fmla="*/ 167438 h 400145"/>
                <a:gd name="connsiteX5" fmla="*/ 352482 w 521874"/>
                <a:gd name="connsiteY5" fmla="*/ 244972 h 400145"/>
                <a:gd name="connsiteX6" fmla="*/ 352482 w 521874"/>
                <a:gd name="connsiteY6" fmla="*/ 400039 h 400145"/>
                <a:gd name="connsiteX7" fmla="*/ 287045 w 521874"/>
                <a:gd name="connsiteY7" fmla="*/ 400039 h 400145"/>
                <a:gd name="connsiteX8" fmla="*/ 287045 w 521874"/>
                <a:gd name="connsiteY8" fmla="*/ 210586 h 400145"/>
                <a:gd name="connsiteX9" fmla="*/ 239420 w 521874"/>
                <a:gd name="connsiteY9" fmla="*/ 167438 h 400145"/>
                <a:gd name="connsiteX10" fmla="*/ 184270 w 521874"/>
                <a:gd name="connsiteY10" fmla="*/ 244972 h 400145"/>
                <a:gd name="connsiteX11" fmla="*/ 184270 w 521874"/>
                <a:gd name="connsiteY11" fmla="*/ 400039 h 400145"/>
                <a:gd name="connsiteX12" fmla="*/ 44634 w 521874"/>
                <a:gd name="connsiteY12" fmla="*/ 400039 h 400145"/>
                <a:gd name="connsiteX13" fmla="*/ -515 w 521874"/>
                <a:gd name="connsiteY13" fmla="*/ 360986 h 400145"/>
                <a:gd name="connsiteX14" fmla="*/ -515 w 521874"/>
                <a:gd name="connsiteY14" fmla="*/ -107 h 400145"/>
                <a:gd name="connsiteX15" fmla="*/ 65494 w 521874"/>
                <a:gd name="connsiteY15" fmla="*/ -107 h 400145"/>
                <a:gd name="connsiteX16" fmla="*/ 65494 w 521874"/>
                <a:gd name="connsiteY16" fmla="*/ 319933 h 400145"/>
                <a:gd name="connsiteX17" fmla="*/ 78257 w 521874"/>
                <a:gd name="connsiteY17" fmla="*/ 333840 h 400145"/>
                <a:gd name="connsiteX18" fmla="*/ 79972 w 521874"/>
                <a:gd name="connsiteY18" fmla="*/ 333840 h 400145"/>
                <a:gd name="connsiteX19" fmla="*/ 119405 w 521874"/>
                <a:gd name="connsiteY19" fmla="*/ 333840 h 400145"/>
                <a:gd name="connsiteX20" fmla="*/ 119405 w 521874"/>
                <a:gd name="connsiteY20" fmla="*/ 112860 h 400145"/>
                <a:gd name="connsiteX21" fmla="*/ 182556 w 521874"/>
                <a:gd name="connsiteY21" fmla="*/ 112860 h 400145"/>
                <a:gd name="connsiteX22" fmla="*/ 182556 w 521874"/>
                <a:gd name="connsiteY22" fmla="*/ 135910 h 400145"/>
                <a:gd name="connsiteX23" fmla="*/ 262947 w 521874"/>
                <a:gd name="connsiteY23" fmla="*/ 107335 h 400145"/>
                <a:gd name="connsiteX24" fmla="*/ 340480 w 521874"/>
                <a:gd name="connsiteY24" fmla="*/ 145435 h 400145"/>
                <a:gd name="connsiteX25" fmla="*/ 431159 w 521874"/>
                <a:gd name="connsiteY25" fmla="*/ 107335 h 400145"/>
                <a:gd name="connsiteX26" fmla="*/ 521360 w 521874"/>
                <a:gd name="connsiteY26" fmla="*/ 196966 h 400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21874" h="400145">
                  <a:moveTo>
                    <a:pt x="520884" y="196775"/>
                  </a:moveTo>
                  <a:lnTo>
                    <a:pt x="520884" y="400039"/>
                  </a:lnTo>
                  <a:lnTo>
                    <a:pt x="455352" y="400039"/>
                  </a:lnTo>
                  <a:lnTo>
                    <a:pt x="455352" y="210586"/>
                  </a:lnTo>
                  <a:cubicBezTo>
                    <a:pt x="455352" y="183535"/>
                    <a:pt x="436302" y="167438"/>
                    <a:pt x="407727" y="167438"/>
                  </a:cubicBezTo>
                  <a:cubicBezTo>
                    <a:pt x="361149" y="167438"/>
                    <a:pt x="352482" y="213920"/>
                    <a:pt x="352482" y="244972"/>
                  </a:cubicBezTo>
                  <a:lnTo>
                    <a:pt x="352482" y="400039"/>
                  </a:lnTo>
                  <a:lnTo>
                    <a:pt x="287045" y="400039"/>
                  </a:lnTo>
                  <a:lnTo>
                    <a:pt x="287045" y="210586"/>
                  </a:lnTo>
                  <a:cubicBezTo>
                    <a:pt x="287045" y="183535"/>
                    <a:pt x="267519" y="167438"/>
                    <a:pt x="239420" y="167438"/>
                  </a:cubicBezTo>
                  <a:cubicBezTo>
                    <a:pt x="192938" y="167438"/>
                    <a:pt x="184270" y="213920"/>
                    <a:pt x="184270" y="244972"/>
                  </a:cubicBezTo>
                  <a:lnTo>
                    <a:pt x="184270" y="400039"/>
                  </a:lnTo>
                  <a:lnTo>
                    <a:pt x="44634" y="400039"/>
                  </a:lnTo>
                  <a:cubicBezTo>
                    <a:pt x="21945" y="400124"/>
                    <a:pt x="2676" y="383456"/>
                    <a:pt x="-515" y="360986"/>
                  </a:cubicBezTo>
                  <a:lnTo>
                    <a:pt x="-515" y="-107"/>
                  </a:lnTo>
                  <a:lnTo>
                    <a:pt x="65494" y="-107"/>
                  </a:lnTo>
                  <a:lnTo>
                    <a:pt x="65494" y="319933"/>
                  </a:lnTo>
                  <a:cubicBezTo>
                    <a:pt x="65684" y="327106"/>
                    <a:pt x="71132" y="333030"/>
                    <a:pt x="78257" y="333840"/>
                  </a:cubicBezTo>
                  <a:lnTo>
                    <a:pt x="79972" y="333840"/>
                  </a:lnTo>
                  <a:lnTo>
                    <a:pt x="119405" y="333840"/>
                  </a:lnTo>
                  <a:lnTo>
                    <a:pt x="119405" y="112860"/>
                  </a:lnTo>
                  <a:lnTo>
                    <a:pt x="182556" y="112860"/>
                  </a:lnTo>
                  <a:lnTo>
                    <a:pt x="182556" y="135910"/>
                  </a:lnTo>
                  <a:cubicBezTo>
                    <a:pt x="204892" y="116756"/>
                    <a:pt x="233533" y="106573"/>
                    <a:pt x="262947" y="107335"/>
                  </a:cubicBezTo>
                  <a:cubicBezTo>
                    <a:pt x="296284" y="107335"/>
                    <a:pt x="324955" y="118861"/>
                    <a:pt x="340480" y="145435"/>
                  </a:cubicBezTo>
                  <a:cubicBezTo>
                    <a:pt x="364084" y="120661"/>
                    <a:pt x="396944" y="106859"/>
                    <a:pt x="431159" y="107335"/>
                  </a:cubicBezTo>
                  <a:cubicBezTo>
                    <a:pt x="481069" y="107335"/>
                    <a:pt x="521360" y="133815"/>
                    <a:pt x="521360" y="196966"/>
                  </a:cubicBezTo>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4" name="Freeform: Shape 93">
              <a:extLst>
                <a:ext uri="{FF2B5EF4-FFF2-40B4-BE49-F238E27FC236}">
                  <a16:creationId xmlns:a16="http://schemas.microsoft.com/office/drawing/2014/main" id="{27C8F294-FB1D-56CB-0DE7-BE19B4428FC0}"/>
                </a:ext>
              </a:extLst>
            </p:cNvPr>
            <p:cNvSpPr/>
            <p:nvPr/>
          </p:nvSpPr>
          <p:spPr>
            <a:xfrm>
              <a:off x="10208131" y="5723223"/>
              <a:ext cx="326231" cy="390525"/>
            </a:xfrm>
            <a:custGeom>
              <a:avLst/>
              <a:gdLst>
                <a:gd name="connsiteX0" fmla="*/ 325717 w 326231"/>
                <a:gd name="connsiteY0" fmla="*/ 324982 h 390525"/>
                <a:gd name="connsiteX1" fmla="*/ 325717 w 326231"/>
                <a:gd name="connsiteY1" fmla="*/ 390418 h 390525"/>
                <a:gd name="connsiteX2" fmla="*/ 265423 w 326231"/>
                <a:gd name="connsiteY2" fmla="*/ 390418 h 390525"/>
                <a:gd name="connsiteX3" fmla="*/ 220275 w 326231"/>
                <a:gd name="connsiteY3" fmla="*/ 351366 h 390525"/>
                <a:gd name="connsiteX4" fmla="*/ 220275 w 326231"/>
                <a:gd name="connsiteY4" fmla="*/ 230113 h 390525"/>
                <a:gd name="connsiteX5" fmla="*/ 67875 w 326231"/>
                <a:gd name="connsiteY5" fmla="*/ 230113 h 390525"/>
                <a:gd name="connsiteX6" fmla="*/ 67875 w 326231"/>
                <a:gd name="connsiteY6" fmla="*/ 390418 h 390525"/>
                <a:gd name="connsiteX7" fmla="*/ -515 w 326231"/>
                <a:gd name="connsiteY7" fmla="*/ 390418 h 390525"/>
                <a:gd name="connsiteX8" fmla="*/ -515 w 326231"/>
                <a:gd name="connsiteY8" fmla="*/ -107 h 390525"/>
                <a:gd name="connsiteX9" fmla="*/ 67875 w 326231"/>
                <a:gd name="connsiteY9" fmla="*/ -107 h 390525"/>
                <a:gd name="connsiteX10" fmla="*/ 67875 w 326231"/>
                <a:gd name="connsiteY10" fmla="*/ 161818 h 390525"/>
                <a:gd name="connsiteX11" fmla="*/ 220275 w 326231"/>
                <a:gd name="connsiteY11" fmla="*/ 161818 h 390525"/>
                <a:gd name="connsiteX12" fmla="*/ 220275 w 326231"/>
                <a:gd name="connsiteY12" fmla="*/ -107 h 390525"/>
                <a:gd name="connsiteX13" fmla="*/ 288569 w 326231"/>
                <a:gd name="connsiteY13" fmla="*/ -107 h 390525"/>
                <a:gd name="connsiteX14" fmla="*/ 288569 w 326231"/>
                <a:gd name="connsiteY14" fmla="*/ 310313 h 390525"/>
                <a:gd name="connsiteX15" fmla="*/ 303905 w 326231"/>
                <a:gd name="connsiteY15" fmla="*/ 324886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6231" h="390525">
                  <a:moveTo>
                    <a:pt x="325717" y="324982"/>
                  </a:moveTo>
                  <a:lnTo>
                    <a:pt x="325717" y="390418"/>
                  </a:lnTo>
                  <a:lnTo>
                    <a:pt x="265423" y="390418"/>
                  </a:lnTo>
                  <a:cubicBezTo>
                    <a:pt x="242735" y="390504"/>
                    <a:pt x="223466" y="373835"/>
                    <a:pt x="220275" y="351366"/>
                  </a:cubicBezTo>
                  <a:lnTo>
                    <a:pt x="220275" y="230113"/>
                  </a:lnTo>
                  <a:lnTo>
                    <a:pt x="67875" y="230113"/>
                  </a:lnTo>
                  <a:lnTo>
                    <a:pt x="67875" y="390418"/>
                  </a:lnTo>
                  <a:lnTo>
                    <a:pt x="-515" y="390418"/>
                  </a:lnTo>
                  <a:lnTo>
                    <a:pt x="-515" y="-107"/>
                  </a:lnTo>
                  <a:lnTo>
                    <a:pt x="67875" y="-107"/>
                  </a:lnTo>
                  <a:lnTo>
                    <a:pt x="67875" y="161818"/>
                  </a:lnTo>
                  <a:lnTo>
                    <a:pt x="220275" y="161818"/>
                  </a:lnTo>
                  <a:lnTo>
                    <a:pt x="220275" y="-107"/>
                  </a:lnTo>
                  <a:lnTo>
                    <a:pt x="288569" y="-107"/>
                  </a:lnTo>
                  <a:lnTo>
                    <a:pt x="288569" y="310313"/>
                  </a:lnTo>
                  <a:cubicBezTo>
                    <a:pt x="288979" y="318486"/>
                    <a:pt x="295723" y="324896"/>
                    <a:pt x="303905" y="324886"/>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95" name="TextBox 94">
            <a:extLst>
              <a:ext uri="{FF2B5EF4-FFF2-40B4-BE49-F238E27FC236}">
                <a16:creationId xmlns:a16="http://schemas.microsoft.com/office/drawing/2014/main" id="{FBC8236A-816A-C55F-4D5E-2F1131E24211}"/>
              </a:ext>
            </a:extLst>
          </p:cNvPr>
          <p:cNvSpPr txBox="1"/>
          <p:nvPr/>
        </p:nvSpPr>
        <p:spPr>
          <a:xfrm>
            <a:off x="753306" y="791476"/>
            <a:ext cx="7730067" cy="132343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IMPACTING DEALERSHIPS LIKE YOURS</a:t>
            </a:r>
          </a:p>
        </p:txBody>
      </p:sp>
      <p:pic>
        <p:nvPicPr>
          <p:cNvPr id="96" name="Graphic 95">
            <a:extLst>
              <a:ext uri="{FF2B5EF4-FFF2-40B4-BE49-F238E27FC236}">
                <a16:creationId xmlns:a16="http://schemas.microsoft.com/office/drawing/2014/main" id="{3D065DCB-70ED-A2AC-87E9-AAC49553B3C9}"/>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4274398" y="1651871"/>
            <a:ext cx="5033841" cy="367051"/>
          </a:xfrm>
          <a:prstGeom prst="rect">
            <a:avLst/>
          </a:prstGeom>
        </p:spPr>
      </p:pic>
    </p:spTree>
    <p:extLst>
      <p:ext uri="{BB962C8B-B14F-4D97-AF65-F5344CB8AC3E}">
        <p14:creationId xmlns:p14="http://schemas.microsoft.com/office/powerpoint/2010/main" val="636670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fade">
                                      <p:cBhvr>
                                        <p:cTn id="7" dur="750"/>
                                        <p:tgtEl>
                                          <p:spTgt spid="78"/>
                                        </p:tgtEl>
                                      </p:cBhvr>
                                    </p:animEffect>
                                  </p:childTnLst>
                                </p:cTn>
                              </p:par>
                              <p:par>
                                <p:cTn id="8" presetID="63" presetClass="path" presetSubtype="0" accel="50000" decel="50000" fill="hold" grpId="1" nodeType="withEffect">
                                  <p:stCondLst>
                                    <p:cond delay="0"/>
                                  </p:stCondLst>
                                  <p:childTnLst>
                                    <p:animMotion origin="layout" path="M -1.45833E-6 3.7037E-7 L 0.09623 3.7037E-7 " pathEditMode="relative" rAng="0" ptsTypes="AA">
                                      <p:cBhvr>
                                        <p:cTn id="9" dur="750" spd="-100000" fill="hold"/>
                                        <p:tgtEl>
                                          <p:spTgt spid="78"/>
                                        </p:tgtEl>
                                        <p:attrNameLst>
                                          <p:attrName>ppt_x</p:attrName>
                                          <p:attrName>ppt_y</p:attrName>
                                        </p:attrNameLst>
                                      </p:cBhvr>
                                      <p:rCtr x="4805" y="0"/>
                                    </p:animMotion>
                                  </p:childTnLst>
                                </p:cTn>
                              </p:par>
                              <p:par>
                                <p:cTn id="10" presetID="10" presetClass="entr" presetSubtype="0" fill="hold" grpId="0" nodeType="withEffect">
                                  <p:stCondLst>
                                    <p:cond delay="250"/>
                                  </p:stCondLst>
                                  <p:childTnLst>
                                    <p:set>
                                      <p:cBhvr>
                                        <p:cTn id="11" dur="1" fill="hold">
                                          <p:stCondLst>
                                            <p:cond delay="0"/>
                                          </p:stCondLst>
                                        </p:cTn>
                                        <p:tgtEl>
                                          <p:spTgt spid="95"/>
                                        </p:tgtEl>
                                        <p:attrNameLst>
                                          <p:attrName>style.visibility</p:attrName>
                                        </p:attrNameLst>
                                      </p:cBhvr>
                                      <p:to>
                                        <p:strVal val="visible"/>
                                      </p:to>
                                    </p:set>
                                    <p:animEffect transition="in" filter="fade">
                                      <p:cBhvr>
                                        <p:cTn id="12" dur="500"/>
                                        <p:tgtEl>
                                          <p:spTgt spid="95"/>
                                        </p:tgtEl>
                                      </p:cBhvr>
                                    </p:animEffect>
                                  </p:childTnLst>
                                </p:cTn>
                              </p:par>
                              <p:par>
                                <p:cTn id="13" presetID="22" presetClass="entr" presetSubtype="1" fill="hold" nodeType="withEffect">
                                  <p:stCondLst>
                                    <p:cond delay="0"/>
                                  </p:stCondLst>
                                  <p:childTnLst>
                                    <p:set>
                                      <p:cBhvr>
                                        <p:cTn id="14" dur="1" fill="hold">
                                          <p:stCondLst>
                                            <p:cond delay="0"/>
                                          </p:stCondLst>
                                        </p:cTn>
                                        <p:tgtEl>
                                          <p:spTgt spid="88"/>
                                        </p:tgtEl>
                                        <p:attrNameLst>
                                          <p:attrName>style.visibility</p:attrName>
                                        </p:attrNameLst>
                                      </p:cBhvr>
                                      <p:to>
                                        <p:strVal val="visible"/>
                                      </p:to>
                                    </p:set>
                                    <p:animEffect transition="in" filter="wipe(up)">
                                      <p:cBhvr>
                                        <p:cTn id="15" dur="1000"/>
                                        <p:tgtEl>
                                          <p:spTgt spid="88"/>
                                        </p:tgtEl>
                                      </p:cBhvr>
                                    </p:animEffect>
                                  </p:childTnLst>
                                </p:cTn>
                              </p:par>
                              <p:par>
                                <p:cTn id="16" presetID="22" presetClass="entr" presetSubtype="4" fill="hold" nodeType="withEffect">
                                  <p:stCondLst>
                                    <p:cond delay="500"/>
                                  </p:stCondLst>
                                  <p:childTnLst>
                                    <p:set>
                                      <p:cBhvr>
                                        <p:cTn id="17" dur="1" fill="hold">
                                          <p:stCondLst>
                                            <p:cond delay="0"/>
                                          </p:stCondLst>
                                        </p:cTn>
                                        <p:tgtEl>
                                          <p:spTgt spid="76"/>
                                        </p:tgtEl>
                                        <p:attrNameLst>
                                          <p:attrName>style.visibility</p:attrName>
                                        </p:attrNameLst>
                                      </p:cBhvr>
                                      <p:to>
                                        <p:strVal val="visible"/>
                                      </p:to>
                                    </p:set>
                                    <p:animEffect transition="in" filter="wipe(down)">
                                      <p:cBhvr>
                                        <p:cTn id="18" dur="750"/>
                                        <p:tgtEl>
                                          <p:spTgt spid="76"/>
                                        </p:tgtEl>
                                      </p:cBhvr>
                                    </p:animEffect>
                                  </p:childTnLst>
                                </p:cTn>
                              </p:par>
                              <p:par>
                                <p:cTn id="19" presetID="21" presetClass="entr" presetSubtype="1" fill="hold" grpId="0" nodeType="withEffect">
                                  <p:stCondLst>
                                    <p:cond delay="500"/>
                                  </p:stCondLst>
                                  <p:childTnLst>
                                    <p:set>
                                      <p:cBhvr>
                                        <p:cTn id="20" dur="1" fill="hold">
                                          <p:stCondLst>
                                            <p:cond delay="0"/>
                                          </p:stCondLst>
                                        </p:cTn>
                                        <p:tgtEl>
                                          <p:spTgt spid="75"/>
                                        </p:tgtEl>
                                        <p:attrNameLst>
                                          <p:attrName>style.visibility</p:attrName>
                                        </p:attrNameLst>
                                      </p:cBhvr>
                                      <p:to>
                                        <p:strVal val="visible"/>
                                      </p:to>
                                    </p:set>
                                    <p:animEffect transition="in" filter="wheel(1)">
                                      <p:cBhvr>
                                        <p:cTn id="21" dur="1250"/>
                                        <p:tgtEl>
                                          <p:spTgt spid="75"/>
                                        </p:tgtEl>
                                      </p:cBhvr>
                                    </p:animEffect>
                                  </p:childTnLst>
                                </p:cTn>
                              </p:par>
                              <p:par>
                                <p:cTn id="22" presetID="22" presetClass="entr" presetSubtype="8" fill="hold" nodeType="withEffect">
                                  <p:stCondLst>
                                    <p:cond delay="500"/>
                                  </p:stCondLst>
                                  <p:childTnLst>
                                    <p:set>
                                      <p:cBhvr>
                                        <p:cTn id="23" dur="1" fill="hold">
                                          <p:stCondLst>
                                            <p:cond delay="0"/>
                                          </p:stCondLst>
                                        </p:cTn>
                                        <p:tgtEl>
                                          <p:spTgt spid="96"/>
                                        </p:tgtEl>
                                        <p:attrNameLst>
                                          <p:attrName>style.visibility</p:attrName>
                                        </p:attrNameLst>
                                      </p:cBhvr>
                                      <p:to>
                                        <p:strVal val="visible"/>
                                      </p:to>
                                    </p:set>
                                    <p:animEffect transition="in" filter="wipe(left)">
                                      <p:cBhvr>
                                        <p:cTn id="24" dur="1250"/>
                                        <p:tgtEl>
                                          <p:spTgt spid="96"/>
                                        </p:tgtEl>
                                      </p:cBhvr>
                                    </p:animEffect>
                                  </p:childTnLst>
                                </p:cTn>
                              </p:par>
                            </p:childTnLst>
                          </p:cTn>
                        </p:par>
                        <p:par>
                          <p:cTn id="25" fill="hold">
                            <p:stCondLst>
                              <p:cond delay="1750"/>
                            </p:stCondLst>
                            <p:childTnLst>
                              <p:par>
                                <p:cTn id="26" presetID="10" presetClass="entr" presetSubtype="0" fill="hold" nodeType="afterEffect">
                                  <p:stCondLst>
                                    <p:cond delay="0"/>
                                  </p:stCondLst>
                                  <p:childTnLst>
                                    <p:set>
                                      <p:cBhvr>
                                        <p:cTn id="27" dur="1" fill="hold">
                                          <p:stCondLst>
                                            <p:cond delay="0"/>
                                          </p:stCondLst>
                                        </p:cTn>
                                        <p:tgtEl>
                                          <p:spTgt spid="79"/>
                                        </p:tgtEl>
                                        <p:attrNameLst>
                                          <p:attrName>style.visibility</p:attrName>
                                        </p:attrNameLst>
                                      </p:cBhvr>
                                      <p:to>
                                        <p:strVal val="visible"/>
                                      </p:to>
                                    </p:set>
                                    <p:animEffect transition="in" filter="fade">
                                      <p:cBhvr>
                                        <p:cTn id="28" dur="500"/>
                                        <p:tgtEl>
                                          <p:spTgt spid="79"/>
                                        </p:tgtEl>
                                      </p:cBhvr>
                                    </p:animEffect>
                                  </p:childTnLst>
                                </p:cTn>
                              </p:par>
                              <p:par>
                                <p:cTn id="29" presetID="8" presetClass="emph" presetSubtype="0" repeatCount="2000" accel="50667" decel="49333" autoRev="1" fill="hold" nodeType="withEffect">
                                  <p:stCondLst>
                                    <p:cond delay="0"/>
                                  </p:stCondLst>
                                  <p:childTnLst>
                                    <p:animRot by="5400000">
                                      <p:cBhvr>
                                        <p:cTn id="30" dur="500" fill="hold"/>
                                        <p:tgtEl>
                                          <p:spTgt spid="79"/>
                                        </p:tgtEl>
                                        <p:attrNameLst>
                                          <p:attrName>r</p:attrName>
                                        </p:attrNameLst>
                                      </p:cBhvr>
                                    </p:animRot>
                                  </p:childTnLst>
                                </p:cTn>
                              </p:par>
                              <p:par>
                                <p:cTn id="31" presetID="23" presetClass="entr" presetSubtype="16" fill="hold" grpId="0" nodeType="withEffect">
                                  <p:stCondLst>
                                    <p:cond delay="1000"/>
                                  </p:stCondLst>
                                  <p:childTnLst>
                                    <p:set>
                                      <p:cBhvr>
                                        <p:cTn id="32" dur="1" fill="hold">
                                          <p:stCondLst>
                                            <p:cond delay="0"/>
                                          </p:stCondLst>
                                        </p:cTn>
                                        <p:tgtEl>
                                          <p:spTgt spid="80"/>
                                        </p:tgtEl>
                                        <p:attrNameLst>
                                          <p:attrName>style.visibility</p:attrName>
                                        </p:attrNameLst>
                                      </p:cBhvr>
                                      <p:to>
                                        <p:strVal val="visible"/>
                                      </p:to>
                                    </p:set>
                                    <p:anim calcmode="lin" valueType="num">
                                      <p:cBhvr>
                                        <p:cTn id="33" dur="300" fill="hold"/>
                                        <p:tgtEl>
                                          <p:spTgt spid="80"/>
                                        </p:tgtEl>
                                        <p:attrNameLst>
                                          <p:attrName>ppt_w</p:attrName>
                                        </p:attrNameLst>
                                      </p:cBhvr>
                                      <p:tavLst>
                                        <p:tav tm="0">
                                          <p:val>
                                            <p:fltVal val="0"/>
                                          </p:val>
                                        </p:tav>
                                        <p:tav tm="100000">
                                          <p:val>
                                            <p:strVal val="#ppt_w"/>
                                          </p:val>
                                        </p:tav>
                                      </p:tavLst>
                                    </p:anim>
                                    <p:anim calcmode="lin" valueType="num">
                                      <p:cBhvr>
                                        <p:cTn id="34" dur="300" fill="hold"/>
                                        <p:tgtEl>
                                          <p:spTgt spid="80"/>
                                        </p:tgtEl>
                                        <p:attrNameLst>
                                          <p:attrName>ppt_h</p:attrName>
                                        </p:attrNameLst>
                                      </p:cBhvr>
                                      <p:tavLst>
                                        <p:tav tm="0">
                                          <p:val>
                                            <p:fltVal val="0"/>
                                          </p:val>
                                        </p:tav>
                                        <p:tav tm="100000">
                                          <p:val>
                                            <p:strVal val="#ppt_h"/>
                                          </p:val>
                                        </p:tav>
                                      </p:tavLst>
                                    </p:anim>
                                  </p:childTnLst>
                                </p:cTn>
                              </p:par>
                              <p:par>
                                <p:cTn id="35" presetID="6" presetClass="emph" presetSubtype="0" autoRev="1" fill="hold" grpId="1" nodeType="withEffect">
                                  <p:stCondLst>
                                    <p:cond delay="1300"/>
                                  </p:stCondLst>
                                  <p:childTnLst>
                                    <p:animScale>
                                      <p:cBhvr>
                                        <p:cTn id="36" dur="100" fill="hold"/>
                                        <p:tgtEl>
                                          <p:spTgt spid="80"/>
                                        </p:tgtEl>
                                      </p:cBhvr>
                                      <p:by x="110000" y="110000"/>
                                    </p:animScale>
                                  </p:childTnLst>
                                </p:cTn>
                              </p:par>
                            </p:childTnLst>
                          </p:cTn>
                        </p:par>
                        <p:par>
                          <p:cTn id="37" fill="hold">
                            <p:stCondLst>
                              <p:cond delay="3750"/>
                            </p:stCondLst>
                            <p:childTnLst>
                              <p:par>
                                <p:cTn id="38" presetID="10" presetClass="entr" presetSubtype="0" fill="hold" nodeType="afterEffect">
                                  <p:stCondLst>
                                    <p:cond delay="0"/>
                                  </p:stCondLst>
                                  <p:childTnLst>
                                    <p:set>
                                      <p:cBhvr>
                                        <p:cTn id="39" dur="1" fill="hold">
                                          <p:stCondLst>
                                            <p:cond delay="0"/>
                                          </p:stCondLst>
                                        </p:cTn>
                                        <p:tgtEl>
                                          <p:spTgt spid="82"/>
                                        </p:tgtEl>
                                        <p:attrNameLst>
                                          <p:attrName>style.visibility</p:attrName>
                                        </p:attrNameLst>
                                      </p:cBhvr>
                                      <p:to>
                                        <p:strVal val="visible"/>
                                      </p:to>
                                    </p:set>
                                    <p:animEffect transition="in" filter="fade">
                                      <p:cBhvr>
                                        <p:cTn id="40" dur="500"/>
                                        <p:tgtEl>
                                          <p:spTgt spid="82"/>
                                        </p:tgtEl>
                                      </p:cBhvr>
                                    </p:animEffect>
                                  </p:childTnLst>
                                </p:cTn>
                              </p:par>
                              <p:par>
                                <p:cTn id="41" presetID="8" presetClass="emph" presetSubtype="0" repeatCount="2000" accel="50667" decel="49333" autoRev="1" fill="hold" nodeType="withEffect">
                                  <p:stCondLst>
                                    <p:cond delay="0"/>
                                  </p:stCondLst>
                                  <p:childTnLst>
                                    <p:animRot by="5400000">
                                      <p:cBhvr>
                                        <p:cTn id="42" dur="500" fill="hold"/>
                                        <p:tgtEl>
                                          <p:spTgt spid="82"/>
                                        </p:tgtEl>
                                        <p:attrNameLst>
                                          <p:attrName>r</p:attrName>
                                        </p:attrNameLst>
                                      </p:cBhvr>
                                    </p:animRot>
                                  </p:childTnLst>
                                </p:cTn>
                              </p:par>
                              <p:par>
                                <p:cTn id="43" presetID="23" presetClass="entr" presetSubtype="16" fill="hold" grpId="0" nodeType="withEffect">
                                  <p:stCondLst>
                                    <p:cond delay="1000"/>
                                  </p:stCondLst>
                                  <p:childTnLst>
                                    <p:set>
                                      <p:cBhvr>
                                        <p:cTn id="44" dur="1" fill="hold">
                                          <p:stCondLst>
                                            <p:cond delay="0"/>
                                          </p:stCondLst>
                                        </p:cTn>
                                        <p:tgtEl>
                                          <p:spTgt spid="83"/>
                                        </p:tgtEl>
                                        <p:attrNameLst>
                                          <p:attrName>style.visibility</p:attrName>
                                        </p:attrNameLst>
                                      </p:cBhvr>
                                      <p:to>
                                        <p:strVal val="visible"/>
                                      </p:to>
                                    </p:set>
                                    <p:anim calcmode="lin" valueType="num">
                                      <p:cBhvr>
                                        <p:cTn id="45" dur="300" fill="hold"/>
                                        <p:tgtEl>
                                          <p:spTgt spid="83"/>
                                        </p:tgtEl>
                                        <p:attrNameLst>
                                          <p:attrName>ppt_w</p:attrName>
                                        </p:attrNameLst>
                                      </p:cBhvr>
                                      <p:tavLst>
                                        <p:tav tm="0">
                                          <p:val>
                                            <p:fltVal val="0"/>
                                          </p:val>
                                        </p:tav>
                                        <p:tav tm="100000">
                                          <p:val>
                                            <p:strVal val="#ppt_w"/>
                                          </p:val>
                                        </p:tav>
                                      </p:tavLst>
                                    </p:anim>
                                    <p:anim calcmode="lin" valueType="num">
                                      <p:cBhvr>
                                        <p:cTn id="46" dur="300" fill="hold"/>
                                        <p:tgtEl>
                                          <p:spTgt spid="83"/>
                                        </p:tgtEl>
                                        <p:attrNameLst>
                                          <p:attrName>ppt_h</p:attrName>
                                        </p:attrNameLst>
                                      </p:cBhvr>
                                      <p:tavLst>
                                        <p:tav tm="0">
                                          <p:val>
                                            <p:fltVal val="0"/>
                                          </p:val>
                                        </p:tav>
                                        <p:tav tm="100000">
                                          <p:val>
                                            <p:strVal val="#ppt_h"/>
                                          </p:val>
                                        </p:tav>
                                      </p:tavLst>
                                    </p:anim>
                                  </p:childTnLst>
                                </p:cTn>
                              </p:par>
                              <p:par>
                                <p:cTn id="47" presetID="6" presetClass="emph" presetSubtype="0" autoRev="1" fill="hold" grpId="1" nodeType="withEffect">
                                  <p:stCondLst>
                                    <p:cond delay="1300"/>
                                  </p:stCondLst>
                                  <p:childTnLst>
                                    <p:animScale>
                                      <p:cBhvr>
                                        <p:cTn id="48" dur="100" fill="hold"/>
                                        <p:tgtEl>
                                          <p:spTgt spid="83"/>
                                        </p:tgtEl>
                                      </p:cBhvr>
                                      <p:by x="110000" y="110000"/>
                                    </p:animScale>
                                  </p:childTnLst>
                                </p:cTn>
                              </p:par>
                            </p:childTnLst>
                          </p:cTn>
                        </p:par>
                        <p:par>
                          <p:cTn id="49" fill="hold">
                            <p:stCondLst>
                              <p:cond delay="5750"/>
                            </p:stCondLst>
                            <p:childTnLst>
                              <p:par>
                                <p:cTn id="50" presetID="10" presetClass="entr" presetSubtype="0" fill="hold" nodeType="afterEffect">
                                  <p:stCondLst>
                                    <p:cond delay="0"/>
                                  </p:stCondLst>
                                  <p:childTnLst>
                                    <p:set>
                                      <p:cBhvr>
                                        <p:cTn id="51" dur="1" fill="hold">
                                          <p:stCondLst>
                                            <p:cond delay="0"/>
                                          </p:stCondLst>
                                        </p:cTn>
                                        <p:tgtEl>
                                          <p:spTgt spid="85"/>
                                        </p:tgtEl>
                                        <p:attrNameLst>
                                          <p:attrName>style.visibility</p:attrName>
                                        </p:attrNameLst>
                                      </p:cBhvr>
                                      <p:to>
                                        <p:strVal val="visible"/>
                                      </p:to>
                                    </p:set>
                                    <p:animEffect transition="in" filter="fade">
                                      <p:cBhvr>
                                        <p:cTn id="52" dur="500"/>
                                        <p:tgtEl>
                                          <p:spTgt spid="85"/>
                                        </p:tgtEl>
                                      </p:cBhvr>
                                    </p:animEffect>
                                  </p:childTnLst>
                                </p:cTn>
                              </p:par>
                              <p:par>
                                <p:cTn id="53" presetID="8" presetClass="emph" presetSubtype="0" repeatCount="2000" accel="50667" decel="49333" autoRev="1" fill="hold" nodeType="withEffect">
                                  <p:stCondLst>
                                    <p:cond delay="0"/>
                                  </p:stCondLst>
                                  <p:childTnLst>
                                    <p:animRot by="5400000">
                                      <p:cBhvr>
                                        <p:cTn id="54" dur="500" fill="hold"/>
                                        <p:tgtEl>
                                          <p:spTgt spid="85"/>
                                        </p:tgtEl>
                                        <p:attrNameLst>
                                          <p:attrName>r</p:attrName>
                                        </p:attrNameLst>
                                      </p:cBhvr>
                                    </p:animRot>
                                  </p:childTnLst>
                                </p:cTn>
                              </p:par>
                              <p:par>
                                <p:cTn id="55" presetID="23" presetClass="entr" presetSubtype="16" fill="hold" grpId="0" nodeType="withEffect">
                                  <p:stCondLst>
                                    <p:cond delay="1000"/>
                                  </p:stCondLst>
                                  <p:childTnLst>
                                    <p:set>
                                      <p:cBhvr>
                                        <p:cTn id="56" dur="1" fill="hold">
                                          <p:stCondLst>
                                            <p:cond delay="0"/>
                                          </p:stCondLst>
                                        </p:cTn>
                                        <p:tgtEl>
                                          <p:spTgt spid="86"/>
                                        </p:tgtEl>
                                        <p:attrNameLst>
                                          <p:attrName>style.visibility</p:attrName>
                                        </p:attrNameLst>
                                      </p:cBhvr>
                                      <p:to>
                                        <p:strVal val="visible"/>
                                      </p:to>
                                    </p:set>
                                    <p:anim calcmode="lin" valueType="num">
                                      <p:cBhvr>
                                        <p:cTn id="57" dur="300" fill="hold"/>
                                        <p:tgtEl>
                                          <p:spTgt spid="86"/>
                                        </p:tgtEl>
                                        <p:attrNameLst>
                                          <p:attrName>ppt_w</p:attrName>
                                        </p:attrNameLst>
                                      </p:cBhvr>
                                      <p:tavLst>
                                        <p:tav tm="0">
                                          <p:val>
                                            <p:fltVal val="0"/>
                                          </p:val>
                                        </p:tav>
                                        <p:tav tm="100000">
                                          <p:val>
                                            <p:strVal val="#ppt_w"/>
                                          </p:val>
                                        </p:tav>
                                      </p:tavLst>
                                    </p:anim>
                                    <p:anim calcmode="lin" valueType="num">
                                      <p:cBhvr>
                                        <p:cTn id="58" dur="300" fill="hold"/>
                                        <p:tgtEl>
                                          <p:spTgt spid="86"/>
                                        </p:tgtEl>
                                        <p:attrNameLst>
                                          <p:attrName>ppt_h</p:attrName>
                                        </p:attrNameLst>
                                      </p:cBhvr>
                                      <p:tavLst>
                                        <p:tav tm="0">
                                          <p:val>
                                            <p:fltVal val="0"/>
                                          </p:val>
                                        </p:tav>
                                        <p:tav tm="100000">
                                          <p:val>
                                            <p:strVal val="#ppt_h"/>
                                          </p:val>
                                        </p:tav>
                                      </p:tavLst>
                                    </p:anim>
                                  </p:childTnLst>
                                </p:cTn>
                              </p:par>
                              <p:par>
                                <p:cTn id="59" presetID="6" presetClass="emph" presetSubtype="0" autoRev="1" fill="hold" grpId="1" nodeType="withEffect">
                                  <p:stCondLst>
                                    <p:cond delay="1300"/>
                                  </p:stCondLst>
                                  <p:childTnLst>
                                    <p:animScale>
                                      <p:cBhvr>
                                        <p:cTn id="60" dur="100" fill="hold"/>
                                        <p:tgtEl>
                                          <p:spTgt spid="86"/>
                                        </p:tgtEl>
                                      </p:cBhvr>
                                      <p:by x="110000" y="110000"/>
                                    </p:animScale>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81"/>
                                        </p:tgtEl>
                                        <p:attrNameLst>
                                          <p:attrName>style.visibility</p:attrName>
                                        </p:attrNameLst>
                                      </p:cBhvr>
                                      <p:to>
                                        <p:strVal val="visible"/>
                                      </p:to>
                                    </p:set>
                                    <p:animEffect transition="in" filter="fade">
                                      <p:cBhvr>
                                        <p:cTn id="65" dur="500"/>
                                        <p:tgtEl>
                                          <p:spTgt spid="81"/>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84"/>
                                        </p:tgtEl>
                                        <p:attrNameLst>
                                          <p:attrName>style.visibility</p:attrName>
                                        </p:attrNameLst>
                                      </p:cBhvr>
                                      <p:to>
                                        <p:strVal val="visible"/>
                                      </p:to>
                                    </p:set>
                                    <p:animEffect transition="in" filter="fade">
                                      <p:cBhvr>
                                        <p:cTn id="70"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8" grpId="0"/>
      <p:bldP spid="78" grpId="1"/>
      <p:bldP spid="80" grpId="0"/>
      <p:bldP spid="80" grpId="1"/>
      <p:bldP spid="81" grpId="0"/>
      <p:bldP spid="83" grpId="0"/>
      <p:bldP spid="83" grpId="1"/>
      <p:bldP spid="84" grpId="0"/>
      <p:bldP spid="86" grpId="0"/>
      <p:bldP spid="86" grpId="1"/>
      <p:bldP spid="9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B738B7AC-D263-4254-4D9E-0BE317C33F2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88976" cy="6858014"/>
          </a:xfrm>
          <a:prstGeom prst="rect">
            <a:avLst/>
          </a:prstGeom>
        </p:spPr>
      </p:pic>
      <p:pic>
        <p:nvPicPr>
          <p:cNvPr id="48" name="Picture 47">
            <a:extLst>
              <a:ext uri="{FF2B5EF4-FFF2-40B4-BE49-F238E27FC236}">
                <a16:creationId xmlns:a16="http://schemas.microsoft.com/office/drawing/2014/main" id="{B4493DA3-26C1-1A6C-A27D-94BF5D71B84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941" y="4592"/>
            <a:ext cx="12188976" cy="6858014"/>
          </a:xfrm>
          <a:prstGeom prst="rect">
            <a:avLst/>
          </a:prstGeom>
        </p:spPr>
      </p:pic>
      <p:pic>
        <p:nvPicPr>
          <p:cNvPr id="50" name="Picture 49">
            <a:extLst>
              <a:ext uri="{FF2B5EF4-FFF2-40B4-BE49-F238E27FC236}">
                <a16:creationId xmlns:a16="http://schemas.microsoft.com/office/drawing/2014/main" id="{EC5A5EBC-39B7-0091-DEE5-4A4846A32CB8}"/>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1524" y="0"/>
            <a:ext cx="12188952" cy="6857999"/>
          </a:xfrm>
          <a:prstGeom prst="rect">
            <a:avLst/>
          </a:prstGeom>
        </p:spPr>
      </p:pic>
      <p:sp>
        <p:nvSpPr>
          <p:cNvPr id="15" name="TextBox 14">
            <a:extLst>
              <a:ext uri="{FF2B5EF4-FFF2-40B4-BE49-F238E27FC236}">
                <a16:creationId xmlns:a16="http://schemas.microsoft.com/office/drawing/2014/main" id="{6BEFCDC2-7288-2A63-D0BF-46CF7D913624}"/>
              </a:ext>
            </a:extLst>
          </p:cNvPr>
          <p:cNvSpPr txBox="1"/>
          <p:nvPr/>
        </p:nvSpPr>
        <p:spPr>
          <a:xfrm>
            <a:off x="510287" y="2256359"/>
            <a:ext cx="3265846"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3057"/>
                </a:solidFill>
                <a:effectLst/>
                <a:uLnTx/>
                <a:uFillTx/>
                <a:latin typeface="Arial" panose="020B0604020202020204" pitchFamily="34" charset="0"/>
                <a:ea typeface="+mn-ea"/>
                <a:cs typeface="Arial" panose="020B0604020202020204" pitchFamily="34" charset="0"/>
              </a:rPr>
              <a:t>ARE UNDER SIEGE</a:t>
            </a:r>
          </a:p>
        </p:txBody>
      </p:sp>
      <p:sp>
        <p:nvSpPr>
          <p:cNvPr id="16" name="TextBox 15">
            <a:extLst>
              <a:ext uri="{FF2B5EF4-FFF2-40B4-BE49-F238E27FC236}">
                <a16:creationId xmlns:a16="http://schemas.microsoft.com/office/drawing/2014/main" id="{A9B4EE32-ECA9-0CF0-9A6C-F1E5E1FA5A1E}"/>
              </a:ext>
            </a:extLst>
          </p:cNvPr>
          <p:cNvSpPr txBox="1"/>
          <p:nvPr/>
        </p:nvSpPr>
        <p:spPr>
          <a:xfrm>
            <a:off x="510287" y="1308408"/>
            <a:ext cx="3646846" cy="1089529"/>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003057"/>
                </a:solidFill>
                <a:effectLst/>
                <a:uLnTx/>
                <a:uFillTx/>
                <a:latin typeface="Arial" panose="020B0604020202020204" pitchFamily="34" charset="0"/>
                <a:ea typeface="+mn-ea"/>
                <a:cs typeface="Arial" panose="020B0604020202020204" pitchFamily="34" charset="0"/>
              </a:rPr>
              <a:t>REVENUE AND PROFITABILITY</a:t>
            </a:r>
          </a:p>
        </p:txBody>
      </p:sp>
      <p:cxnSp>
        <p:nvCxnSpPr>
          <p:cNvPr id="17" name="Straight Connector 16">
            <a:extLst>
              <a:ext uri="{FF2B5EF4-FFF2-40B4-BE49-F238E27FC236}">
                <a16:creationId xmlns:a16="http://schemas.microsoft.com/office/drawing/2014/main" id="{2EA55C2A-F273-DFC0-423B-878EC25A2DDF}"/>
              </a:ext>
            </a:extLst>
          </p:cNvPr>
          <p:cNvCxnSpPr>
            <a:cxnSpLocks/>
          </p:cNvCxnSpPr>
          <p:nvPr/>
        </p:nvCxnSpPr>
        <p:spPr>
          <a:xfrm>
            <a:off x="0" y="2864902"/>
            <a:ext cx="3945467" cy="0"/>
          </a:xfrm>
          <a:prstGeom prst="line">
            <a:avLst/>
          </a:prstGeom>
          <a:ln w="101600">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EA08A93F-5C33-AEC1-4FFC-3D25BEAC0671}"/>
              </a:ext>
            </a:extLst>
          </p:cNvPr>
          <p:cNvSpPr/>
          <p:nvPr/>
        </p:nvSpPr>
        <p:spPr>
          <a:xfrm>
            <a:off x="8458419" y="2597266"/>
            <a:ext cx="3733581" cy="755536"/>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8" name="Rectangle 27">
            <a:extLst>
              <a:ext uri="{FF2B5EF4-FFF2-40B4-BE49-F238E27FC236}">
                <a16:creationId xmlns:a16="http://schemas.microsoft.com/office/drawing/2014/main" id="{781C15C6-8260-64B2-E770-77BCB1A2ED5B}"/>
              </a:ext>
            </a:extLst>
          </p:cNvPr>
          <p:cNvSpPr/>
          <p:nvPr/>
        </p:nvSpPr>
        <p:spPr>
          <a:xfrm>
            <a:off x="8458419" y="3604184"/>
            <a:ext cx="3730557" cy="755536"/>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0" name="TextBox 19">
            <a:extLst>
              <a:ext uri="{FF2B5EF4-FFF2-40B4-BE49-F238E27FC236}">
                <a16:creationId xmlns:a16="http://schemas.microsoft.com/office/drawing/2014/main" id="{C36F5203-F0C5-687A-E1B9-EE1574F01EA2}"/>
              </a:ext>
            </a:extLst>
          </p:cNvPr>
          <p:cNvSpPr txBox="1"/>
          <p:nvPr/>
        </p:nvSpPr>
        <p:spPr>
          <a:xfrm>
            <a:off x="4699641" y="2682647"/>
            <a:ext cx="2377262" cy="584775"/>
          </a:xfrm>
          <a:prstGeom prst="rect">
            <a:avLst/>
          </a:prstGeom>
          <a:noFill/>
        </p:spPr>
        <p:txBody>
          <a:bodyPr wrap="square"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Unprecedented revenue and profitability</a:t>
            </a:r>
          </a:p>
        </p:txBody>
      </p:sp>
      <p:sp>
        <p:nvSpPr>
          <p:cNvPr id="21" name="Rectangle 20">
            <a:extLst>
              <a:ext uri="{FF2B5EF4-FFF2-40B4-BE49-F238E27FC236}">
                <a16:creationId xmlns:a16="http://schemas.microsoft.com/office/drawing/2014/main" id="{F762A97C-66FC-401F-33EF-3835AAF3C2B4}"/>
              </a:ext>
            </a:extLst>
          </p:cNvPr>
          <p:cNvSpPr/>
          <p:nvPr/>
        </p:nvSpPr>
        <p:spPr>
          <a:xfrm>
            <a:off x="4622211" y="2597266"/>
            <a:ext cx="2532122" cy="755536"/>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2" name="TextBox 21">
            <a:extLst>
              <a:ext uri="{FF2B5EF4-FFF2-40B4-BE49-F238E27FC236}">
                <a16:creationId xmlns:a16="http://schemas.microsoft.com/office/drawing/2014/main" id="{C414A26F-DBE4-69AF-3A93-22F2161D8312}"/>
              </a:ext>
            </a:extLst>
          </p:cNvPr>
          <p:cNvSpPr txBox="1"/>
          <p:nvPr/>
        </p:nvSpPr>
        <p:spPr>
          <a:xfrm>
            <a:off x="4699641" y="3812675"/>
            <a:ext cx="2377262" cy="338554"/>
          </a:xfrm>
          <a:prstGeom prst="rect">
            <a:avLst/>
          </a:prstGeom>
          <a:noFill/>
        </p:spPr>
        <p:txBody>
          <a:bodyPr wrap="square"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Under siege</a:t>
            </a:r>
          </a:p>
        </p:txBody>
      </p:sp>
      <p:sp>
        <p:nvSpPr>
          <p:cNvPr id="23" name="Rectangle 22">
            <a:extLst>
              <a:ext uri="{FF2B5EF4-FFF2-40B4-BE49-F238E27FC236}">
                <a16:creationId xmlns:a16="http://schemas.microsoft.com/office/drawing/2014/main" id="{9DCDF1BB-5684-4E4D-C800-D69F02AF143C}"/>
              </a:ext>
            </a:extLst>
          </p:cNvPr>
          <p:cNvSpPr/>
          <p:nvPr/>
        </p:nvSpPr>
        <p:spPr>
          <a:xfrm>
            <a:off x="4622211" y="3604184"/>
            <a:ext cx="2532122" cy="755536"/>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5" name="TextBox 24">
            <a:extLst>
              <a:ext uri="{FF2B5EF4-FFF2-40B4-BE49-F238E27FC236}">
                <a16:creationId xmlns:a16="http://schemas.microsoft.com/office/drawing/2014/main" id="{891EDAB8-54B3-3CA0-5E62-46ADE0CEACAB}"/>
              </a:ext>
            </a:extLst>
          </p:cNvPr>
          <p:cNvSpPr txBox="1"/>
          <p:nvPr/>
        </p:nvSpPr>
        <p:spPr>
          <a:xfrm>
            <a:off x="8535850" y="2805757"/>
            <a:ext cx="2377262" cy="338554"/>
          </a:xfrm>
          <a:prstGeom prst="rect">
            <a:avLst/>
          </a:prstGeom>
          <a:noFill/>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3057"/>
                </a:solidFill>
                <a:effectLst/>
                <a:uLnTx/>
                <a:uFillTx/>
                <a:latin typeface="Arial" panose="020B0604020202020204" pitchFamily="34" charset="0"/>
                <a:ea typeface="+mn-ea"/>
                <a:cs typeface="Arial" panose="020B0604020202020204" pitchFamily="34" charset="0"/>
              </a:rPr>
              <a:t>Stay the course</a:t>
            </a:r>
          </a:p>
        </p:txBody>
      </p:sp>
      <p:sp>
        <p:nvSpPr>
          <p:cNvPr id="27" name="TextBox 26">
            <a:extLst>
              <a:ext uri="{FF2B5EF4-FFF2-40B4-BE49-F238E27FC236}">
                <a16:creationId xmlns:a16="http://schemas.microsoft.com/office/drawing/2014/main" id="{B131A0C0-0A8C-F04A-B794-6CBAF01F01E1}"/>
              </a:ext>
            </a:extLst>
          </p:cNvPr>
          <p:cNvSpPr txBox="1"/>
          <p:nvPr/>
        </p:nvSpPr>
        <p:spPr>
          <a:xfrm>
            <a:off x="8535850" y="3689565"/>
            <a:ext cx="3344192" cy="584775"/>
          </a:xfrm>
          <a:prstGeom prst="rect">
            <a:avLst/>
          </a:prstGeom>
          <a:noFill/>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3057"/>
                </a:solidFill>
                <a:effectLst/>
                <a:uLnTx/>
                <a:uFillTx/>
                <a:latin typeface="Arial" panose="020B0604020202020204" pitchFamily="34" charset="0"/>
                <a:ea typeface="+mn-ea"/>
                <a:cs typeface="Arial" panose="020B0604020202020204" pitchFamily="34" charset="0"/>
              </a:rPr>
              <a:t>Double down on vehicle volume, turn-and-earn, and easy upsells</a:t>
            </a:r>
          </a:p>
        </p:txBody>
      </p:sp>
      <p:grpSp>
        <p:nvGrpSpPr>
          <p:cNvPr id="41" name="Group 40">
            <a:extLst>
              <a:ext uri="{FF2B5EF4-FFF2-40B4-BE49-F238E27FC236}">
                <a16:creationId xmlns:a16="http://schemas.microsoft.com/office/drawing/2014/main" id="{84BAA179-DBCD-5DE3-898F-0AFAF46AAA5F}"/>
              </a:ext>
            </a:extLst>
          </p:cNvPr>
          <p:cNvGrpSpPr/>
          <p:nvPr/>
        </p:nvGrpSpPr>
        <p:grpSpPr>
          <a:xfrm>
            <a:off x="7476353" y="2874664"/>
            <a:ext cx="547462" cy="280764"/>
            <a:chOff x="7428728" y="2857730"/>
            <a:chExt cx="547462" cy="280764"/>
          </a:xfrm>
        </p:grpSpPr>
        <p:sp>
          <p:nvSpPr>
            <p:cNvPr id="40" name="Freeform: Shape 39">
              <a:extLst>
                <a:ext uri="{FF2B5EF4-FFF2-40B4-BE49-F238E27FC236}">
                  <a16:creationId xmlns:a16="http://schemas.microsoft.com/office/drawing/2014/main" id="{48CB543D-FA4D-7501-2014-AAA180053DFE}"/>
                </a:ext>
              </a:extLst>
            </p:cNvPr>
            <p:cNvSpPr/>
            <p:nvPr/>
          </p:nvSpPr>
          <p:spPr>
            <a:xfrm rot="2700000">
              <a:off x="7428728" y="2857731"/>
              <a:ext cx="280763" cy="280763"/>
            </a:xfrm>
            <a:custGeom>
              <a:avLst/>
              <a:gdLst>
                <a:gd name="connsiteX0" fmla="*/ 0 w 280763"/>
                <a:gd name="connsiteY0" fmla="*/ 0 h 280763"/>
                <a:gd name="connsiteX1" fmla="*/ 280763 w 280763"/>
                <a:gd name="connsiteY1" fmla="*/ 0 h 280763"/>
                <a:gd name="connsiteX2" fmla="*/ 280763 w 280763"/>
                <a:gd name="connsiteY2" fmla="*/ 280763 h 280763"/>
                <a:gd name="connsiteX3" fmla="*/ 235584 w 280763"/>
                <a:gd name="connsiteY3" fmla="*/ 280763 h 280763"/>
                <a:gd name="connsiteX4" fmla="*/ 235584 w 280763"/>
                <a:gd name="connsiteY4" fmla="*/ 45179 h 280763"/>
                <a:gd name="connsiteX5" fmla="*/ 0 w 280763"/>
                <a:gd name="connsiteY5" fmla="*/ 45179 h 28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763" h="280763">
                  <a:moveTo>
                    <a:pt x="0" y="0"/>
                  </a:moveTo>
                  <a:lnTo>
                    <a:pt x="280763" y="0"/>
                  </a:lnTo>
                  <a:lnTo>
                    <a:pt x="280763" y="280763"/>
                  </a:lnTo>
                  <a:lnTo>
                    <a:pt x="235584" y="280763"/>
                  </a:lnTo>
                  <a:lnTo>
                    <a:pt x="235584" y="45179"/>
                  </a:lnTo>
                  <a:lnTo>
                    <a:pt x="0" y="45179"/>
                  </a:lnTo>
                  <a:close/>
                </a:path>
              </a:pathLst>
            </a:custGeom>
            <a:solidFill>
              <a:schemeClr val="bg1">
                <a:alpha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39" name="Freeform: Shape 38">
              <a:extLst>
                <a:ext uri="{FF2B5EF4-FFF2-40B4-BE49-F238E27FC236}">
                  <a16:creationId xmlns:a16="http://schemas.microsoft.com/office/drawing/2014/main" id="{6A6740D9-863E-D2D7-9CED-051D707D5805}"/>
                </a:ext>
              </a:extLst>
            </p:cNvPr>
            <p:cNvSpPr/>
            <p:nvPr/>
          </p:nvSpPr>
          <p:spPr>
            <a:xfrm rot="2700000">
              <a:off x="7562078" y="2857731"/>
              <a:ext cx="280763" cy="280763"/>
            </a:xfrm>
            <a:custGeom>
              <a:avLst/>
              <a:gdLst>
                <a:gd name="connsiteX0" fmla="*/ 0 w 280763"/>
                <a:gd name="connsiteY0" fmla="*/ 0 h 280763"/>
                <a:gd name="connsiteX1" fmla="*/ 280763 w 280763"/>
                <a:gd name="connsiteY1" fmla="*/ 0 h 280763"/>
                <a:gd name="connsiteX2" fmla="*/ 280763 w 280763"/>
                <a:gd name="connsiteY2" fmla="*/ 280763 h 280763"/>
                <a:gd name="connsiteX3" fmla="*/ 235584 w 280763"/>
                <a:gd name="connsiteY3" fmla="*/ 280763 h 280763"/>
                <a:gd name="connsiteX4" fmla="*/ 235584 w 280763"/>
                <a:gd name="connsiteY4" fmla="*/ 45179 h 280763"/>
                <a:gd name="connsiteX5" fmla="*/ 0 w 280763"/>
                <a:gd name="connsiteY5" fmla="*/ 45179 h 28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763" h="280763">
                  <a:moveTo>
                    <a:pt x="0" y="0"/>
                  </a:moveTo>
                  <a:lnTo>
                    <a:pt x="280763" y="0"/>
                  </a:lnTo>
                  <a:lnTo>
                    <a:pt x="280763" y="280763"/>
                  </a:lnTo>
                  <a:lnTo>
                    <a:pt x="235584" y="280763"/>
                  </a:lnTo>
                  <a:lnTo>
                    <a:pt x="235584" y="45179"/>
                  </a:lnTo>
                  <a:lnTo>
                    <a:pt x="0" y="45179"/>
                  </a:lnTo>
                  <a:close/>
                </a:path>
              </a:pathLst>
            </a:custGeom>
            <a:solidFill>
              <a:schemeClr val="bg1">
                <a:alpha val="8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grpSp>
          <p:nvGrpSpPr>
            <p:cNvPr id="36" name="Group 35">
              <a:extLst>
                <a:ext uri="{FF2B5EF4-FFF2-40B4-BE49-F238E27FC236}">
                  <a16:creationId xmlns:a16="http://schemas.microsoft.com/office/drawing/2014/main" id="{A06E4183-9FED-3825-9C63-E7B6F25B7158}"/>
                </a:ext>
              </a:extLst>
            </p:cNvPr>
            <p:cNvGrpSpPr/>
            <p:nvPr/>
          </p:nvGrpSpPr>
          <p:grpSpPr>
            <a:xfrm rot="2700000">
              <a:off x="7695427" y="2857730"/>
              <a:ext cx="280763" cy="280763"/>
              <a:chOff x="11614150" y="624789"/>
              <a:chExt cx="577850" cy="577850"/>
            </a:xfrm>
          </p:grpSpPr>
          <p:sp>
            <p:nvSpPr>
              <p:cNvPr id="37" name="Rectangle 36">
                <a:extLst>
                  <a:ext uri="{FF2B5EF4-FFF2-40B4-BE49-F238E27FC236}">
                    <a16:creationId xmlns:a16="http://schemas.microsoft.com/office/drawing/2014/main" id="{6AEB08F0-115B-93E2-51D5-04CC68D674A1}"/>
                  </a:ext>
                </a:extLst>
              </p:cNvPr>
              <p:cNvSpPr/>
              <p:nvPr/>
            </p:nvSpPr>
            <p:spPr>
              <a:xfrm>
                <a:off x="11614150" y="624789"/>
                <a:ext cx="577850" cy="92984"/>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38" name="Rectangle 37">
                <a:extLst>
                  <a:ext uri="{FF2B5EF4-FFF2-40B4-BE49-F238E27FC236}">
                    <a16:creationId xmlns:a16="http://schemas.microsoft.com/office/drawing/2014/main" id="{0C5696B1-7466-956B-0F21-C742DA76C223}"/>
                  </a:ext>
                </a:extLst>
              </p:cNvPr>
              <p:cNvSpPr/>
              <p:nvPr/>
            </p:nvSpPr>
            <p:spPr>
              <a:xfrm rot="16200000">
                <a:off x="11856583" y="867222"/>
                <a:ext cx="577850" cy="92984"/>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grpSp>
      </p:grpSp>
      <p:grpSp>
        <p:nvGrpSpPr>
          <p:cNvPr id="42" name="Group 41">
            <a:extLst>
              <a:ext uri="{FF2B5EF4-FFF2-40B4-BE49-F238E27FC236}">
                <a16:creationId xmlns:a16="http://schemas.microsoft.com/office/drawing/2014/main" id="{2FB4A694-8557-65D9-9A7A-8DF21D055DA2}"/>
              </a:ext>
            </a:extLst>
          </p:cNvPr>
          <p:cNvGrpSpPr/>
          <p:nvPr/>
        </p:nvGrpSpPr>
        <p:grpSpPr>
          <a:xfrm>
            <a:off x="7476353" y="3840922"/>
            <a:ext cx="547462" cy="280764"/>
            <a:chOff x="7428728" y="2857730"/>
            <a:chExt cx="547462" cy="280764"/>
          </a:xfrm>
        </p:grpSpPr>
        <p:sp>
          <p:nvSpPr>
            <p:cNvPr id="43" name="Freeform: Shape 42">
              <a:extLst>
                <a:ext uri="{FF2B5EF4-FFF2-40B4-BE49-F238E27FC236}">
                  <a16:creationId xmlns:a16="http://schemas.microsoft.com/office/drawing/2014/main" id="{29CDCC34-BFB1-2EF9-2D4A-D8F11D2CC7DD}"/>
                </a:ext>
              </a:extLst>
            </p:cNvPr>
            <p:cNvSpPr/>
            <p:nvPr/>
          </p:nvSpPr>
          <p:spPr>
            <a:xfrm rot="2700000">
              <a:off x="7428728" y="2857731"/>
              <a:ext cx="280763" cy="280763"/>
            </a:xfrm>
            <a:custGeom>
              <a:avLst/>
              <a:gdLst>
                <a:gd name="connsiteX0" fmla="*/ 0 w 280763"/>
                <a:gd name="connsiteY0" fmla="*/ 0 h 280763"/>
                <a:gd name="connsiteX1" fmla="*/ 280763 w 280763"/>
                <a:gd name="connsiteY1" fmla="*/ 0 h 280763"/>
                <a:gd name="connsiteX2" fmla="*/ 280763 w 280763"/>
                <a:gd name="connsiteY2" fmla="*/ 280763 h 280763"/>
                <a:gd name="connsiteX3" fmla="*/ 235584 w 280763"/>
                <a:gd name="connsiteY3" fmla="*/ 280763 h 280763"/>
                <a:gd name="connsiteX4" fmla="*/ 235584 w 280763"/>
                <a:gd name="connsiteY4" fmla="*/ 45179 h 280763"/>
                <a:gd name="connsiteX5" fmla="*/ 0 w 280763"/>
                <a:gd name="connsiteY5" fmla="*/ 45179 h 28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763" h="280763">
                  <a:moveTo>
                    <a:pt x="0" y="0"/>
                  </a:moveTo>
                  <a:lnTo>
                    <a:pt x="280763" y="0"/>
                  </a:lnTo>
                  <a:lnTo>
                    <a:pt x="280763" y="280763"/>
                  </a:lnTo>
                  <a:lnTo>
                    <a:pt x="235584" y="280763"/>
                  </a:lnTo>
                  <a:lnTo>
                    <a:pt x="235584" y="45179"/>
                  </a:lnTo>
                  <a:lnTo>
                    <a:pt x="0" y="45179"/>
                  </a:lnTo>
                  <a:close/>
                </a:path>
              </a:pathLst>
            </a:custGeom>
            <a:solidFill>
              <a:schemeClr val="bg1">
                <a:alpha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44" name="Freeform: Shape 43">
              <a:extLst>
                <a:ext uri="{FF2B5EF4-FFF2-40B4-BE49-F238E27FC236}">
                  <a16:creationId xmlns:a16="http://schemas.microsoft.com/office/drawing/2014/main" id="{22EC9E40-DB45-5C86-B162-85DB23510F70}"/>
                </a:ext>
              </a:extLst>
            </p:cNvPr>
            <p:cNvSpPr/>
            <p:nvPr/>
          </p:nvSpPr>
          <p:spPr>
            <a:xfrm rot="2700000">
              <a:off x="7562078" y="2857731"/>
              <a:ext cx="280763" cy="280763"/>
            </a:xfrm>
            <a:custGeom>
              <a:avLst/>
              <a:gdLst>
                <a:gd name="connsiteX0" fmla="*/ 0 w 280763"/>
                <a:gd name="connsiteY0" fmla="*/ 0 h 280763"/>
                <a:gd name="connsiteX1" fmla="*/ 280763 w 280763"/>
                <a:gd name="connsiteY1" fmla="*/ 0 h 280763"/>
                <a:gd name="connsiteX2" fmla="*/ 280763 w 280763"/>
                <a:gd name="connsiteY2" fmla="*/ 280763 h 280763"/>
                <a:gd name="connsiteX3" fmla="*/ 235584 w 280763"/>
                <a:gd name="connsiteY3" fmla="*/ 280763 h 280763"/>
                <a:gd name="connsiteX4" fmla="*/ 235584 w 280763"/>
                <a:gd name="connsiteY4" fmla="*/ 45179 h 280763"/>
                <a:gd name="connsiteX5" fmla="*/ 0 w 280763"/>
                <a:gd name="connsiteY5" fmla="*/ 45179 h 28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763" h="280763">
                  <a:moveTo>
                    <a:pt x="0" y="0"/>
                  </a:moveTo>
                  <a:lnTo>
                    <a:pt x="280763" y="0"/>
                  </a:lnTo>
                  <a:lnTo>
                    <a:pt x="280763" y="280763"/>
                  </a:lnTo>
                  <a:lnTo>
                    <a:pt x="235584" y="280763"/>
                  </a:lnTo>
                  <a:lnTo>
                    <a:pt x="235584" y="45179"/>
                  </a:lnTo>
                  <a:lnTo>
                    <a:pt x="0" y="45179"/>
                  </a:lnTo>
                  <a:close/>
                </a:path>
              </a:pathLst>
            </a:custGeom>
            <a:solidFill>
              <a:schemeClr val="bg1">
                <a:alpha val="8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grpSp>
          <p:nvGrpSpPr>
            <p:cNvPr id="45" name="Group 44">
              <a:extLst>
                <a:ext uri="{FF2B5EF4-FFF2-40B4-BE49-F238E27FC236}">
                  <a16:creationId xmlns:a16="http://schemas.microsoft.com/office/drawing/2014/main" id="{A10CB1EB-BFC6-09CF-DE24-6686267FA2A6}"/>
                </a:ext>
              </a:extLst>
            </p:cNvPr>
            <p:cNvGrpSpPr/>
            <p:nvPr/>
          </p:nvGrpSpPr>
          <p:grpSpPr>
            <a:xfrm rot="2700000">
              <a:off x="7695427" y="2857730"/>
              <a:ext cx="280763" cy="280763"/>
              <a:chOff x="11614150" y="624789"/>
              <a:chExt cx="577850" cy="577850"/>
            </a:xfrm>
          </p:grpSpPr>
          <p:sp>
            <p:nvSpPr>
              <p:cNvPr id="46" name="Rectangle 45">
                <a:extLst>
                  <a:ext uri="{FF2B5EF4-FFF2-40B4-BE49-F238E27FC236}">
                    <a16:creationId xmlns:a16="http://schemas.microsoft.com/office/drawing/2014/main" id="{9C6EA4CF-14EC-96E5-2000-0F9A4166857E}"/>
                  </a:ext>
                </a:extLst>
              </p:cNvPr>
              <p:cNvSpPr/>
              <p:nvPr/>
            </p:nvSpPr>
            <p:spPr>
              <a:xfrm>
                <a:off x="11614150" y="624789"/>
                <a:ext cx="577850" cy="92984"/>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47" name="Rectangle 46">
                <a:extLst>
                  <a:ext uri="{FF2B5EF4-FFF2-40B4-BE49-F238E27FC236}">
                    <a16:creationId xmlns:a16="http://schemas.microsoft.com/office/drawing/2014/main" id="{E4E614DA-D44F-E83C-EFB9-A6B91C4EBCC1}"/>
                  </a:ext>
                </a:extLst>
              </p:cNvPr>
              <p:cNvSpPr/>
              <p:nvPr/>
            </p:nvSpPr>
            <p:spPr>
              <a:xfrm rot="16200000">
                <a:off x="11856583" y="867222"/>
                <a:ext cx="577850" cy="92984"/>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grpSp>
      </p:grpSp>
      <p:pic>
        <p:nvPicPr>
          <p:cNvPr id="52" name="Graphic 51">
            <a:extLst>
              <a:ext uri="{FF2B5EF4-FFF2-40B4-BE49-F238E27FC236}">
                <a16:creationId xmlns:a16="http://schemas.microsoft.com/office/drawing/2014/main" id="{794853D0-4E07-0D77-5D4F-ADE9A03142B5}"/>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1165422" y="528874"/>
            <a:ext cx="516291" cy="862663"/>
          </a:xfrm>
          <a:prstGeom prst="rect">
            <a:avLst/>
          </a:prstGeom>
        </p:spPr>
      </p:pic>
      <p:pic>
        <p:nvPicPr>
          <p:cNvPr id="53" name="Picture 52">
            <a:extLst>
              <a:ext uri="{FF2B5EF4-FFF2-40B4-BE49-F238E27FC236}">
                <a16:creationId xmlns:a16="http://schemas.microsoft.com/office/drawing/2014/main" id="{60B89A15-913D-DCDF-015F-E5A4EFF3091B}"/>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911926" y="1025745"/>
            <a:ext cx="3871296" cy="365792"/>
          </a:xfrm>
          <a:prstGeom prst="rect">
            <a:avLst/>
          </a:prstGeom>
        </p:spPr>
      </p:pic>
      <p:pic>
        <p:nvPicPr>
          <p:cNvPr id="54" name="Picture 53" descr="Application&#10;&#10;Description automatically generated with low confidence">
            <a:extLst>
              <a:ext uri="{FF2B5EF4-FFF2-40B4-BE49-F238E27FC236}">
                <a16:creationId xmlns:a16="http://schemas.microsoft.com/office/drawing/2014/main" id="{A883553B-3A59-06CE-B087-D989AF277524}"/>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l="50000" t="40370" r="41456" b="44075"/>
          <a:stretch/>
        </p:blipFill>
        <p:spPr>
          <a:xfrm rot="2700000">
            <a:off x="6809933" y="1916924"/>
            <a:ext cx="495620" cy="507706"/>
          </a:xfrm>
          <a:prstGeom prst="rect">
            <a:avLst/>
          </a:prstGeom>
        </p:spPr>
      </p:pic>
      <p:pic>
        <p:nvPicPr>
          <p:cNvPr id="55" name="Picture 54" descr="Graphical user interface, application, Teams&#10;&#10;Description automatically generated">
            <a:extLst>
              <a:ext uri="{FF2B5EF4-FFF2-40B4-BE49-F238E27FC236}">
                <a16:creationId xmlns:a16="http://schemas.microsoft.com/office/drawing/2014/main" id="{3EBF4368-DCF5-5C37-8D21-890D2EF1C144}"/>
              </a:ext>
            </a:extLst>
          </p:cNvPr>
          <p:cNvPicPr>
            <a:picLocks noChangeAspect="1"/>
          </p:cNvPicPr>
          <p:nvPr/>
        </p:nvPicPr>
        <p:blipFill rotWithShape="1">
          <a:blip r:embed="rId10" cstate="email">
            <a:extLst>
              <a:ext uri="{28A0092B-C50C-407E-A947-70E740481C1C}">
                <a14:useLocalDpi xmlns:a14="http://schemas.microsoft.com/office/drawing/2010/main"/>
              </a:ext>
            </a:extLst>
          </a:blip>
          <a:srcRect l="86517" t="65217" r="7633" b="24583"/>
          <a:stretch/>
        </p:blipFill>
        <p:spPr>
          <a:xfrm rot="2700000">
            <a:off x="10934502" y="4504360"/>
            <a:ext cx="548514" cy="538002"/>
          </a:xfrm>
          <a:prstGeom prst="rect">
            <a:avLst/>
          </a:prstGeom>
        </p:spPr>
      </p:pic>
      <p:pic>
        <p:nvPicPr>
          <p:cNvPr id="56" name="Picture 55" descr="Application&#10;&#10;Description automatically generated with low confidence">
            <a:extLst>
              <a:ext uri="{FF2B5EF4-FFF2-40B4-BE49-F238E27FC236}">
                <a16:creationId xmlns:a16="http://schemas.microsoft.com/office/drawing/2014/main" id="{11DF0E2F-1D09-B80D-AC44-5E967B398857}"/>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l="50000" t="40370" r="41456" b="44075"/>
          <a:stretch/>
        </p:blipFill>
        <p:spPr>
          <a:xfrm rot="2700000">
            <a:off x="11000934" y="1627998"/>
            <a:ext cx="495620" cy="507706"/>
          </a:xfrm>
          <a:prstGeom prst="rect">
            <a:avLst/>
          </a:prstGeom>
        </p:spPr>
      </p:pic>
      <p:pic>
        <p:nvPicPr>
          <p:cNvPr id="57" name="Picture 56" descr="Graphical user interface, application, Teams&#10;&#10;Description automatically generated">
            <a:extLst>
              <a:ext uri="{FF2B5EF4-FFF2-40B4-BE49-F238E27FC236}">
                <a16:creationId xmlns:a16="http://schemas.microsoft.com/office/drawing/2014/main" id="{F30002F0-43D8-8F90-404C-2F31FF197435}"/>
              </a:ext>
            </a:extLst>
          </p:cNvPr>
          <p:cNvPicPr>
            <a:picLocks noChangeAspect="1"/>
          </p:cNvPicPr>
          <p:nvPr/>
        </p:nvPicPr>
        <p:blipFill rotWithShape="1">
          <a:blip r:embed="rId10" cstate="email">
            <a:extLst>
              <a:ext uri="{28A0092B-C50C-407E-A947-70E740481C1C}">
                <a14:useLocalDpi xmlns:a14="http://schemas.microsoft.com/office/drawing/2010/main"/>
              </a:ext>
            </a:extLst>
          </a:blip>
          <a:srcRect l="86517" t="65217" r="7633" b="24583"/>
          <a:stretch/>
        </p:blipFill>
        <p:spPr>
          <a:xfrm rot="2700000">
            <a:off x="5168843" y="4538524"/>
            <a:ext cx="548514" cy="538002"/>
          </a:xfrm>
          <a:prstGeom prst="rect">
            <a:avLst/>
          </a:prstGeom>
        </p:spPr>
      </p:pic>
      <p:grpSp>
        <p:nvGrpSpPr>
          <p:cNvPr id="58" name="Group 57">
            <a:extLst>
              <a:ext uri="{FF2B5EF4-FFF2-40B4-BE49-F238E27FC236}">
                <a16:creationId xmlns:a16="http://schemas.microsoft.com/office/drawing/2014/main" id="{EDC33023-53E9-A521-8946-81C76383223C}"/>
              </a:ext>
            </a:extLst>
          </p:cNvPr>
          <p:cNvGrpSpPr/>
          <p:nvPr/>
        </p:nvGrpSpPr>
        <p:grpSpPr>
          <a:xfrm>
            <a:off x="11024975" y="6397282"/>
            <a:ext cx="939323" cy="234329"/>
            <a:chOff x="10208131" y="5713698"/>
            <a:chExt cx="1754791" cy="406640"/>
          </a:xfrm>
          <a:solidFill>
            <a:schemeClr val="bg1"/>
          </a:solidFill>
        </p:grpSpPr>
        <p:sp>
          <p:nvSpPr>
            <p:cNvPr id="59" name="Freeform: Shape 58">
              <a:extLst>
                <a:ext uri="{FF2B5EF4-FFF2-40B4-BE49-F238E27FC236}">
                  <a16:creationId xmlns:a16="http://schemas.microsoft.com/office/drawing/2014/main" id="{E8503404-1C69-8516-A14C-A6E0EF937649}"/>
                </a:ext>
              </a:extLst>
            </p:cNvPr>
            <p:cNvSpPr/>
            <p:nvPr/>
          </p:nvSpPr>
          <p:spPr>
            <a:xfrm>
              <a:off x="10538649" y="5820950"/>
              <a:ext cx="275558" cy="298608"/>
            </a:xfrm>
            <a:custGeom>
              <a:avLst/>
              <a:gdLst>
                <a:gd name="connsiteX0" fmla="*/ 137217 w 275558"/>
                <a:gd name="connsiteY0" fmla="*/ 235351 h 298608"/>
                <a:gd name="connsiteX1" fmla="*/ 62636 w 275558"/>
                <a:gd name="connsiteY1" fmla="*/ 149626 h 298608"/>
                <a:gd name="connsiteX2" fmla="*/ 137217 w 275558"/>
                <a:gd name="connsiteY2" fmla="*/ 63901 h 298608"/>
                <a:gd name="connsiteX3" fmla="*/ 211893 w 275558"/>
                <a:gd name="connsiteY3" fmla="*/ 149626 h 298608"/>
                <a:gd name="connsiteX4" fmla="*/ 137217 w 275558"/>
                <a:gd name="connsiteY4" fmla="*/ 235351 h 298608"/>
                <a:gd name="connsiteX5" fmla="*/ 137217 w 275558"/>
                <a:gd name="connsiteY5" fmla="*/ -107 h 298608"/>
                <a:gd name="connsiteX6" fmla="*/ -515 w 275558"/>
                <a:gd name="connsiteY6" fmla="*/ 151531 h 298608"/>
                <a:gd name="connsiteX7" fmla="*/ 137217 w 275558"/>
                <a:gd name="connsiteY7" fmla="*/ 298502 h 298608"/>
                <a:gd name="connsiteX8" fmla="*/ 275044 w 275558"/>
                <a:gd name="connsiteY8" fmla="*/ 151531 h 298608"/>
                <a:gd name="connsiteX9" fmla="*/ 137217 w 275558"/>
                <a:gd name="connsiteY9" fmla="*/ -107 h 298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5558" h="298608">
                  <a:moveTo>
                    <a:pt x="137217" y="235351"/>
                  </a:moveTo>
                  <a:cubicBezTo>
                    <a:pt x="93021" y="235351"/>
                    <a:pt x="62636" y="204395"/>
                    <a:pt x="62636" y="149626"/>
                  </a:cubicBezTo>
                  <a:cubicBezTo>
                    <a:pt x="62636" y="97906"/>
                    <a:pt x="91877" y="63901"/>
                    <a:pt x="137217" y="63901"/>
                  </a:cubicBezTo>
                  <a:cubicBezTo>
                    <a:pt x="182556" y="63901"/>
                    <a:pt x="211893" y="98382"/>
                    <a:pt x="211893" y="149626"/>
                  </a:cubicBezTo>
                  <a:cubicBezTo>
                    <a:pt x="211893" y="204776"/>
                    <a:pt x="181508" y="235351"/>
                    <a:pt x="137217" y="235351"/>
                  </a:cubicBezTo>
                  <a:moveTo>
                    <a:pt x="137217" y="-107"/>
                  </a:moveTo>
                  <a:cubicBezTo>
                    <a:pt x="51492" y="-107"/>
                    <a:pt x="-515" y="73998"/>
                    <a:pt x="-515" y="151531"/>
                  </a:cubicBezTo>
                  <a:cubicBezTo>
                    <a:pt x="-515" y="223921"/>
                    <a:pt x="45396" y="298502"/>
                    <a:pt x="137217" y="298502"/>
                  </a:cubicBezTo>
                  <a:cubicBezTo>
                    <a:pt x="229038" y="298502"/>
                    <a:pt x="275044" y="223921"/>
                    <a:pt x="275044" y="151531"/>
                  </a:cubicBezTo>
                  <a:cubicBezTo>
                    <a:pt x="275044" y="73998"/>
                    <a:pt x="223418" y="-107"/>
                    <a:pt x="137217" y="-107"/>
                  </a:cubicBezTo>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 name="Freeform: Shape 59">
              <a:extLst>
                <a:ext uri="{FF2B5EF4-FFF2-40B4-BE49-F238E27FC236}">
                  <a16:creationId xmlns:a16="http://schemas.microsoft.com/office/drawing/2014/main" id="{2E4EA7A1-A455-389D-7E7D-FE3A69ABF774}"/>
                </a:ext>
              </a:extLst>
            </p:cNvPr>
            <p:cNvSpPr/>
            <p:nvPr/>
          </p:nvSpPr>
          <p:spPr>
            <a:xfrm>
              <a:off x="11678315" y="5821141"/>
              <a:ext cx="284607" cy="292703"/>
            </a:xfrm>
            <a:custGeom>
              <a:avLst/>
              <a:gdLst>
                <a:gd name="connsiteX0" fmla="*/ 284093 w 284607"/>
                <a:gd name="connsiteY0" fmla="*/ 227160 h 292703"/>
                <a:gd name="connsiteX1" fmla="*/ 284093 w 284607"/>
                <a:gd name="connsiteY1" fmla="*/ 292597 h 292703"/>
                <a:gd name="connsiteX2" fmla="*/ 214369 w 284607"/>
                <a:gd name="connsiteY2" fmla="*/ 292597 h 292703"/>
                <a:gd name="connsiteX3" fmla="*/ 172078 w 284607"/>
                <a:gd name="connsiteY3" fmla="*/ 250306 h 292703"/>
                <a:gd name="connsiteX4" fmla="*/ 172078 w 284607"/>
                <a:gd name="connsiteY4" fmla="*/ 250210 h 292703"/>
                <a:gd name="connsiteX5" fmla="*/ 172078 w 284607"/>
                <a:gd name="connsiteY5" fmla="*/ 103144 h 292703"/>
                <a:gd name="connsiteX6" fmla="*/ 122072 w 284607"/>
                <a:gd name="connsiteY6" fmla="*/ 59996 h 292703"/>
                <a:gd name="connsiteX7" fmla="*/ 64922 w 284607"/>
                <a:gd name="connsiteY7" fmla="*/ 131815 h 292703"/>
                <a:gd name="connsiteX8" fmla="*/ 64922 w 284607"/>
                <a:gd name="connsiteY8" fmla="*/ 292597 h 292703"/>
                <a:gd name="connsiteX9" fmla="*/ -515 w 284607"/>
                <a:gd name="connsiteY9" fmla="*/ 292597 h 292703"/>
                <a:gd name="connsiteX10" fmla="*/ -515 w 284607"/>
                <a:gd name="connsiteY10" fmla="*/ 5513 h 292703"/>
                <a:gd name="connsiteX11" fmla="*/ 62636 w 284607"/>
                <a:gd name="connsiteY11" fmla="*/ 5513 h 292703"/>
                <a:gd name="connsiteX12" fmla="*/ 62636 w 284607"/>
                <a:gd name="connsiteY12" fmla="*/ 28468 h 292703"/>
                <a:gd name="connsiteX13" fmla="*/ 145313 w 284607"/>
                <a:gd name="connsiteY13" fmla="*/ -107 h 292703"/>
                <a:gd name="connsiteX14" fmla="*/ 237801 w 284607"/>
                <a:gd name="connsiteY14" fmla="*/ 89524 h 292703"/>
                <a:gd name="connsiteX15" fmla="*/ 237801 w 284607"/>
                <a:gd name="connsiteY15" fmla="*/ 211920 h 292703"/>
                <a:gd name="connsiteX16" fmla="*/ 253041 w 284607"/>
                <a:gd name="connsiteY16" fmla="*/ 227350 h 292703"/>
                <a:gd name="connsiteX17" fmla="*/ 253136 w 284607"/>
                <a:gd name="connsiteY17" fmla="*/ 227350 h 292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607" h="292703">
                  <a:moveTo>
                    <a:pt x="284093" y="227160"/>
                  </a:moveTo>
                  <a:lnTo>
                    <a:pt x="284093" y="292597"/>
                  </a:lnTo>
                  <a:lnTo>
                    <a:pt x="214369" y="292597"/>
                  </a:lnTo>
                  <a:cubicBezTo>
                    <a:pt x="191014" y="292597"/>
                    <a:pt x="172078" y="273661"/>
                    <a:pt x="172078" y="250306"/>
                  </a:cubicBezTo>
                  <a:cubicBezTo>
                    <a:pt x="172078" y="250277"/>
                    <a:pt x="172078" y="250239"/>
                    <a:pt x="172078" y="250210"/>
                  </a:cubicBezTo>
                  <a:lnTo>
                    <a:pt x="172078" y="103144"/>
                  </a:lnTo>
                  <a:cubicBezTo>
                    <a:pt x="172078" y="76093"/>
                    <a:pt x="151314" y="59996"/>
                    <a:pt x="122072" y="59996"/>
                  </a:cubicBezTo>
                  <a:cubicBezTo>
                    <a:pt x="75590" y="59996"/>
                    <a:pt x="64922" y="100858"/>
                    <a:pt x="64922" y="131815"/>
                  </a:cubicBezTo>
                  <a:lnTo>
                    <a:pt x="64922" y="292597"/>
                  </a:lnTo>
                  <a:lnTo>
                    <a:pt x="-515" y="292597"/>
                  </a:lnTo>
                  <a:lnTo>
                    <a:pt x="-515" y="5513"/>
                  </a:lnTo>
                  <a:lnTo>
                    <a:pt x="62636" y="5513"/>
                  </a:lnTo>
                  <a:lnTo>
                    <a:pt x="62636" y="28468"/>
                  </a:lnTo>
                  <a:cubicBezTo>
                    <a:pt x="86296" y="10104"/>
                    <a:pt x="115357" y="65"/>
                    <a:pt x="145313" y="-107"/>
                  </a:cubicBezTo>
                  <a:cubicBezTo>
                    <a:pt x="195224" y="-107"/>
                    <a:pt x="237801" y="26373"/>
                    <a:pt x="237801" y="89524"/>
                  </a:cubicBezTo>
                  <a:lnTo>
                    <a:pt x="237801" y="211920"/>
                  </a:lnTo>
                  <a:cubicBezTo>
                    <a:pt x="237753" y="220388"/>
                    <a:pt x="244573" y="227293"/>
                    <a:pt x="253041" y="227350"/>
                  </a:cubicBezTo>
                  <a:cubicBezTo>
                    <a:pt x="253070" y="227350"/>
                    <a:pt x="253108" y="227350"/>
                    <a:pt x="253136" y="22735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 name="Freeform: Shape 60">
              <a:extLst>
                <a:ext uri="{FF2B5EF4-FFF2-40B4-BE49-F238E27FC236}">
                  <a16:creationId xmlns:a16="http://schemas.microsoft.com/office/drawing/2014/main" id="{1BD59B34-4B87-01DA-DF0B-440C0789E4D5}"/>
                </a:ext>
              </a:extLst>
            </p:cNvPr>
            <p:cNvSpPr/>
            <p:nvPr/>
          </p:nvSpPr>
          <p:spPr>
            <a:xfrm>
              <a:off x="11371896" y="5819988"/>
              <a:ext cx="277463" cy="300350"/>
            </a:xfrm>
            <a:custGeom>
              <a:avLst/>
              <a:gdLst>
                <a:gd name="connsiteX0" fmla="*/ 213322 w 277463"/>
                <a:gd name="connsiteY0" fmla="*/ 191450 h 300350"/>
                <a:gd name="connsiteX1" fmla="*/ 145218 w 277463"/>
                <a:gd name="connsiteY1" fmla="*/ 236885 h 300350"/>
                <a:gd name="connsiteX2" fmla="*/ 69875 w 277463"/>
                <a:gd name="connsiteY2" fmla="*/ 150207 h 300350"/>
                <a:gd name="connsiteX3" fmla="*/ 145218 w 277463"/>
                <a:gd name="connsiteY3" fmla="*/ 63339 h 300350"/>
                <a:gd name="connsiteX4" fmla="*/ 213322 w 277463"/>
                <a:gd name="connsiteY4" fmla="*/ 110202 h 300350"/>
                <a:gd name="connsiteX5" fmla="*/ 220466 w 277463"/>
                <a:gd name="connsiteY5" fmla="*/ 150207 h 300350"/>
                <a:gd name="connsiteX6" fmla="*/ 213322 w 277463"/>
                <a:gd name="connsiteY6" fmla="*/ 191450 h 300350"/>
                <a:gd name="connsiteX7" fmla="*/ 206368 w 277463"/>
                <a:gd name="connsiteY7" fmla="*/ 7618 h 300350"/>
                <a:gd name="connsiteX8" fmla="*/ 206368 w 277463"/>
                <a:gd name="connsiteY8" fmla="*/ 18000 h 300350"/>
                <a:gd name="connsiteX9" fmla="*/ 138360 w 277463"/>
                <a:gd name="connsiteY9" fmla="*/ -97 h 300350"/>
                <a:gd name="connsiteX10" fmla="*/ -515 w 277463"/>
                <a:gd name="connsiteY10" fmla="*/ 152303 h 300350"/>
                <a:gd name="connsiteX11" fmla="*/ 138360 w 277463"/>
                <a:gd name="connsiteY11" fmla="*/ 300226 h 300350"/>
                <a:gd name="connsiteX12" fmla="*/ 206368 w 277463"/>
                <a:gd name="connsiteY12" fmla="*/ 283653 h 300350"/>
                <a:gd name="connsiteX13" fmla="*/ 206368 w 277463"/>
                <a:gd name="connsiteY13" fmla="*/ 291273 h 300350"/>
                <a:gd name="connsiteX14" fmla="*/ 276949 w 277463"/>
                <a:gd name="connsiteY14" fmla="*/ 291273 h 300350"/>
                <a:gd name="connsiteX15" fmla="*/ 276949 w 277463"/>
                <a:gd name="connsiteY15" fmla="*/ 7618 h 300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7463" h="300350">
                  <a:moveTo>
                    <a:pt x="213322" y="191450"/>
                  </a:moveTo>
                  <a:cubicBezTo>
                    <a:pt x="203015" y="219873"/>
                    <a:pt x="175422" y="238275"/>
                    <a:pt x="145218" y="236885"/>
                  </a:cubicBezTo>
                  <a:cubicBezTo>
                    <a:pt x="100546" y="236885"/>
                    <a:pt x="69875" y="205738"/>
                    <a:pt x="69875" y="150207"/>
                  </a:cubicBezTo>
                  <a:cubicBezTo>
                    <a:pt x="69875" y="98010"/>
                    <a:pt x="99593" y="63339"/>
                    <a:pt x="145218" y="63339"/>
                  </a:cubicBezTo>
                  <a:cubicBezTo>
                    <a:pt x="175707" y="62463"/>
                    <a:pt x="203254" y="81418"/>
                    <a:pt x="213322" y="110202"/>
                  </a:cubicBezTo>
                  <a:cubicBezTo>
                    <a:pt x="218274" y="122947"/>
                    <a:pt x="220694" y="136539"/>
                    <a:pt x="220466" y="150207"/>
                  </a:cubicBezTo>
                  <a:cubicBezTo>
                    <a:pt x="220675" y="164276"/>
                    <a:pt x="218256" y="178268"/>
                    <a:pt x="213322" y="191450"/>
                  </a:cubicBezTo>
                  <a:moveTo>
                    <a:pt x="206368" y="7618"/>
                  </a:moveTo>
                  <a:lnTo>
                    <a:pt x="206368" y="18000"/>
                  </a:lnTo>
                  <a:cubicBezTo>
                    <a:pt x="185775" y="5875"/>
                    <a:pt x="162258" y="-383"/>
                    <a:pt x="138360" y="-97"/>
                  </a:cubicBezTo>
                  <a:cubicBezTo>
                    <a:pt x="51492" y="-97"/>
                    <a:pt x="-515" y="74388"/>
                    <a:pt x="-515" y="152303"/>
                  </a:cubicBezTo>
                  <a:cubicBezTo>
                    <a:pt x="-515" y="225074"/>
                    <a:pt x="45681" y="300226"/>
                    <a:pt x="138360" y="300226"/>
                  </a:cubicBezTo>
                  <a:cubicBezTo>
                    <a:pt x="162077" y="300607"/>
                    <a:pt x="185490" y="294902"/>
                    <a:pt x="206368" y="283653"/>
                  </a:cubicBezTo>
                  <a:lnTo>
                    <a:pt x="206368" y="291273"/>
                  </a:lnTo>
                  <a:lnTo>
                    <a:pt x="276949" y="291273"/>
                  </a:lnTo>
                  <a:lnTo>
                    <a:pt x="276949" y="7618"/>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 name="Freeform: Shape 61">
              <a:extLst>
                <a:ext uri="{FF2B5EF4-FFF2-40B4-BE49-F238E27FC236}">
                  <a16:creationId xmlns:a16="http://schemas.microsoft.com/office/drawing/2014/main" id="{2B349F9A-291B-0CD4-EDD8-C33B10647C28}"/>
                </a:ext>
              </a:extLst>
            </p:cNvPr>
            <p:cNvSpPr/>
            <p:nvPr/>
          </p:nvSpPr>
          <p:spPr>
            <a:xfrm>
              <a:off x="10833829" y="5713698"/>
              <a:ext cx="521874" cy="400145"/>
            </a:xfrm>
            <a:custGeom>
              <a:avLst/>
              <a:gdLst>
                <a:gd name="connsiteX0" fmla="*/ 520884 w 521874"/>
                <a:gd name="connsiteY0" fmla="*/ 196775 h 400145"/>
                <a:gd name="connsiteX1" fmla="*/ 520884 w 521874"/>
                <a:gd name="connsiteY1" fmla="*/ 400039 h 400145"/>
                <a:gd name="connsiteX2" fmla="*/ 455352 w 521874"/>
                <a:gd name="connsiteY2" fmla="*/ 400039 h 400145"/>
                <a:gd name="connsiteX3" fmla="*/ 455352 w 521874"/>
                <a:gd name="connsiteY3" fmla="*/ 210586 h 400145"/>
                <a:gd name="connsiteX4" fmla="*/ 407727 w 521874"/>
                <a:gd name="connsiteY4" fmla="*/ 167438 h 400145"/>
                <a:gd name="connsiteX5" fmla="*/ 352482 w 521874"/>
                <a:gd name="connsiteY5" fmla="*/ 244972 h 400145"/>
                <a:gd name="connsiteX6" fmla="*/ 352482 w 521874"/>
                <a:gd name="connsiteY6" fmla="*/ 400039 h 400145"/>
                <a:gd name="connsiteX7" fmla="*/ 287045 w 521874"/>
                <a:gd name="connsiteY7" fmla="*/ 400039 h 400145"/>
                <a:gd name="connsiteX8" fmla="*/ 287045 w 521874"/>
                <a:gd name="connsiteY8" fmla="*/ 210586 h 400145"/>
                <a:gd name="connsiteX9" fmla="*/ 239420 w 521874"/>
                <a:gd name="connsiteY9" fmla="*/ 167438 h 400145"/>
                <a:gd name="connsiteX10" fmla="*/ 184270 w 521874"/>
                <a:gd name="connsiteY10" fmla="*/ 244972 h 400145"/>
                <a:gd name="connsiteX11" fmla="*/ 184270 w 521874"/>
                <a:gd name="connsiteY11" fmla="*/ 400039 h 400145"/>
                <a:gd name="connsiteX12" fmla="*/ 44634 w 521874"/>
                <a:gd name="connsiteY12" fmla="*/ 400039 h 400145"/>
                <a:gd name="connsiteX13" fmla="*/ -515 w 521874"/>
                <a:gd name="connsiteY13" fmla="*/ 360986 h 400145"/>
                <a:gd name="connsiteX14" fmla="*/ -515 w 521874"/>
                <a:gd name="connsiteY14" fmla="*/ -107 h 400145"/>
                <a:gd name="connsiteX15" fmla="*/ 65494 w 521874"/>
                <a:gd name="connsiteY15" fmla="*/ -107 h 400145"/>
                <a:gd name="connsiteX16" fmla="*/ 65494 w 521874"/>
                <a:gd name="connsiteY16" fmla="*/ 319933 h 400145"/>
                <a:gd name="connsiteX17" fmla="*/ 78257 w 521874"/>
                <a:gd name="connsiteY17" fmla="*/ 333840 h 400145"/>
                <a:gd name="connsiteX18" fmla="*/ 79972 w 521874"/>
                <a:gd name="connsiteY18" fmla="*/ 333840 h 400145"/>
                <a:gd name="connsiteX19" fmla="*/ 119405 w 521874"/>
                <a:gd name="connsiteY19" fmla="*/ 333840 h 400145"/>
                <a:gd name="connsiteX20" fmla="*/ 119405 w 521874"/>
                <a:gd name="connsiteY20" fmla="*/ 112860 h 400145"/>
                <a:gd name="connsiteX21" fmla="*/ 182556 w 521874"/>
                <a:gd name="connsiteY21" fmla="*/ 112860 h 400145"/>
                <a:gd name="connsiteX22" fmla="*/ 182556 w 521874"/>
                <a:gd name="connsiteY22" fmla="*/ 135910 h 400145"/>
                <a:gd name="connsiteX23" fmla="*/ 262947 w 521874"/>
                <a:gd name="connsiteY23" fmla="*/ 107335 h 400145"/>
                <a:gd name="connsiteX24" fmla="*/ 340480 w 521874"/>
                <a:gd name="connsiteY24" fmla="*/ 145435 h 400145"/>
                <a:gd name="connsiteX25" fmla="*/ 431159 w 521874"/>
                <a:gd name="connsiteY25" fmla="*/ 107335 h 400145"/>
                <a:gd name="connsiteX26" fmla="*/ 521360 w 521874"/>
                <a:gd name="connsiteY26" fmla="*/ 196966 h 400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21874" h="400145">
                  <a:moveTo>
                    <a:pt x="520884" y="196775"/>
                  </a:moveTo>
                  <a:lnTo>
                    <a:pt x="520884" y="400039"/>
                  </a:lnTo>
                  <a:lnTo>
                    <a:pt x="455352" y="400039"/>
                  </a:lnTo>
                  <a:lnTo>
                    <a:pt x="455352" y="210586"/>
                  </a:lnTo>
                  <a:cubicBezTo>
                    <a:pt x="455352" y="183535"/>
                    <a:pt x="436302" y="167438"/>
                    <a:pt x="407727" y="167438"/>
                  </a:cubicBezTo>
                  <a:cubicBezTo>
                    <a:pt x="361149" y="167438"/>
                    <a:pt x="352482" y="213920"/>
                    <a:pt x="352482" y="244972"/>
                  </a:cubicBezTo>
                  <a:lnTo>
                    <a:pt x="352482" y="400039"/>
                  </a:lnTo>
                  <a:lnTo>
                    <a:pt x="287045" y="400039"/>
                  </a:lnTo>
                  <a:lnTo>
                    <a:pt x="287045" y="210586"/>
                  </a:lnTo>
                  <a:cubicBezTo>
                    <a:pt x="287045" y="183535"/>
                    <a:pt x="267519" y="167438"/>
                    <a:pt x="239420" y="167438"/>
                  </a:cubicBezTo>
                  <a:cubicBezTo>
                    <a:pt x="192938" y="167438"/>
                    <a:pt x="184270" y="213920"/>
                    <a:pt x="184270" y="244972"/>
                  </a:cubicBezTo>
                  <a:lnTo>
                    <a:pt x="184270" y="400039"/>
                  </a:lnTo>
                  <a:lnTo>
                    <a:pt x="44634" y="400039"/>
                  </a:lnTo>
                  <a:cubicBezTo>
                    <a:pt x="21945" y="400124"/>
                    <a:pt x="2676" y="383456"/>
                    <a:pt x="-515" y="360986"/>
                  </a:cubicBezTo>
                  <a:lnTo>
                    <a:pt x="-515" y="-107"/>
                  </a:lnTo>
                  <a:lnTo>
                    <a:pt x="65494" y="-107"/>
                  </a:lnTo>
                  <a:lnTo>
                    <a:pt x="65494" y="319933"/>
                  </a:lnTo>
                  <a:cubicBezTo>
                    <a:pt x="65684" y="327106"/>
                    <a:pt x="71132" y="333030"/>
                    <a:pt x="78257" y="333840"/>
                  </a:cubicBezTo>
                  <a:lnTo>
                    <a:pt x="79972" y="333840"/>
                  </a:lnTo>
                  <a:lnTo>
                    <a:pt x="119405" y="333840"/>
                  </a:lnTo>
                  <a:lnTo>
                    <a:pt x="119405" y="112860"/>
                  </a:lnTo>
                  <a:lnTo>
                    <a:pt x="182556" y="112860"/>
                  </a:lnTo>
                  <a:lnTo>
                    <a:pt x="182556" y="135910"/>
                  </a:lnTo>
                  <a:cubicBezTo>
                    <a:pt x="204892" y="116756"/>
                    <a:pt x="233533" y="106573"/>
                    <a:pt x="262947" y="107335"/>
                  </a:cubicBezTo>
                  <a:cubicBezTo>
                    <a:pt x="296284" y="107335"/>
                    <a:pt x="324955" y="118861"/>
                    <a:pt x="340480" y="145435"/>
                  </a:cubicBezTo>
                  <a:cubicBezTo>
                    <a:pt x="364084" y="120661"/>
                    <a:pt x="396944" y="106859"/>
                    <a:pt x="431159" y="107335"/>
                  </a:cubicBezTo>
                  <a:cubicBezTo>
                    <a:pt x="481069" y="107335"/>
                    <a:pt x="521360" y="133815"/>
                    <a:pt x="521360" y="196966"/>
                  </a:cubicBezTo>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 name="Freeform: Shape 62">
              <a:extLst>
                <a:ext uri="{FF2B5EF4-FFF2-40B4-BE49-F238E27FC236}">
                  <a16:creationId xmlns:a16="http://schemas.microsoft.com/office/drawing/2014/main" id="{048CD1FF-1050-42D4-4D4F-FB435765B7F0}"/>
                </a:ext>
              </a:extLst>
            </p:cNvPr>
            <p:cNvSpPr/>
            <p:nvPr/>
          </p:nvSpPr>
          <p:spPr>
            <a:xfrm>
              <a:off x="10208131" y="5723223"/>
              <a:ext cx="326231" cy="390525"/>
            </a:xfrm>
            <a:custGeom>
              <a:avLst/>
              <a:gdLst>
                <a:gd name="connsiteX0" fmla="*/ 325717 w 326231"/>
                <a:gd name="connsiteY0" fmla="*/ 324982 h 390525"/>
                <a:gd name="connsiteX1" fmla="*/ 325717 w 326231"/>
                <a:gd name="connsiteY1" fmla="*/ 390418 h 390525"/>
                <a:gd name="connsiteX2" fmla="*/ 265423 w 326231"/>
                <a:gd name="connsiteY2" fmla="*/ 390418 h 390525"/>
                <a:gd name="connsiteX3" fmla="*/ 220275 w 326231"/>
                <a:gd name="connsiteY3" fmla="*/ 351366 h 390525"/>
                <a:gd name="connsiteX4" fmla="*/ 220275 w 326231"/>
                <a:gd name="connsiteY4" fmla="*/ 230113 h 390525"/>
                <a:gd name="connsiteX5" fmla="*/ 67875 w 326231"/>
                <a:gd name="connsiteY5" fmla="*/ 230113 h 390525"/>
                <a:gd name="connsiteX6" fmla="*/ 67875 w 326231"/>
                <a:gd name="connsiteY6" fmla="*/ 390418 h 390525"/>
                <a:gd name="connsiteX7" fmla="*/ -515 w 326231"/>
                <a:gd name="connsiteY7" fmla="*/ 390418 h 390525"/>
                <a:gd name="connsiteX8" fmla="*/ -515 w 326231"/>
                <a:gd name="connsiteY8" fmla="*/ -107 h 390525"/>
                <a:gd name="connsiteX9" fmla="*/ 67875 w 326231"/>
                <a:gd name="connsiteY9" fmla="*/ -107 h 390525"/>
                <a:gd name="connsiteX10" fmla="*/ 67875 w 326231"/>
                <a:gd name="connsiteY10" fmla="*/ 161818 h 390525"/>
                <a:gd name="connsiteX11" fmla="*/ 220275 w 326231"/>
                <a:gd name="connsiteY11" fmla="*/ 161818 h 390525"/>
                <a:gd name="connsiteX12" fmla="*/ 220275 w 326231"/>
                <a:gd name="connsiteY12" fmla="*/ -107 h 390525"/>
                <a:gd name="connsiteX13" fmla="*/ 288569 w 326231"/>
                <a:gd name="connsiteY13" fmla="*/ -107 h 390525"/>
                <a:gd name="connsiteX14" fmla="*/ 288569 w 326231"/>
                <a:gd name="connsiteY14" fmla="*/ 310313 h 390525"/>
                <a:gd name="connsiteX15" fmla="*/ 303905 w 326231"/>
                <a:gd name="connsiteY15" fmla="*/ 324886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6231" h="390525">
                  <a:moveTo>
                    <a:pt x="325717" y="324982"/>
                  </a:moveTo>
                  <a:lnTo>
                    <a:pt x="325717" y="390418"/>
                  </a:lnTo>
                  <a:lnTo>
                    <a:pt x="265423" y="390418"/>
                  </a:lnTo>
                  <a:cubicBezTo>
                    <a:pt x="242735" y="390504"/>
                    <a:pt x="223466" y="373835"/>
                    <a:pt x="220275" y="351366"/>
                  </a:cubicBezTo>
                  <a:lnTo>
                    <a:pt x="220275" y="230113"/>
                  </a:lnTo>
                  <a:lnTo>
                    <a:pt x="67875" y="230113"/>
                  </a:lnTo>
                  <a:lnTo>
                    <a:pt x="67875" y="390418"/>
                  </a:lnTo>
                  <a:lnTo>
                    <a:pt x="-515" y="390418"/>
                  </a:lnTo>
                  <a:lnTo>
                    <a:pt x="-515" y="-107"/>
                  </a:lnTo>
                  <a:lnTo>
                    <a:pt x="67875" y="-107"/>
                  </a:lnTo>
                  <a:lnTo>
                    <a:pt x="67875" y="161818"/>
                  </a:lnTo>
                  <a:lnTo>
                    <a:pt x="220275" y="161818"/>
                  </a:lnTo>
                  <a:lnTo>
                    <a:pt x="220275" y="-107"/>
                  </a:lnTo>
                  <a:lnTo>
                    <a:pt x="288569" y="-107"/>
                  </a:lnTo>
                  <a:lnTo>
                    <a:pt x="288569" y="310313"/>
                  </a:lnTo>
                  <a:cubicBezTo>
                    <a:pt x="288979" y="318486"/>
                    <a:pt x="295723" y="324896"/>
                    <a:pt x="303905" y="324886"/>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2655598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strips(downRight)">
                                      <p:cBhvr>
                                        <p:cTn id="7" dur="500"/>
                                        <p:tgtEl>
                                          <p:spTgt spid="50"/>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750"/>
                                        <p:tgtEl>
                                          <p:spTgt spid="16"/>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750"/>
                                        <p:tgtEl>
                                          <p:spTgt spid="15"/>
                                        </p:tgtEl>
                                      </p:cBhvr>
                                    </p:animEffect>
                                  </p:childTnLst>
                                </p:cTn>
                              </p:par>
                              <p:par>
                                <p:cTn id="14" presetID="22" presetClass="entr" presetSubtype="8" fill="hold" nodeType="withEffect">
                                  <p:stCondLst>
                                    <p:cond delay="75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22" presetClass="entr" presetSubtype="4" fill="hold" nodeType="withEffect">
                                  <p:stCondLst>
                                    <p:cond delay="700"/>
                                  </p:stCondLst>
                                  <p:childTnLst>
                                    <p:set>
                                      <p:cBhvr>
                                        <p:cTn id="18" dur="1" fill="hold">
                                          <p:stCondLst>
                                            <p:cond delay="0"/>
                                          </p:stCondLst>
                                        </p:cTn>
                                        <p:tgtEl>
                                          <p:spTgt spid="52"/>
                                        </p:tgtEl>
                                        <p:attrNameLst>
                                          <p:attrName>style.visibility</p:attrName>
                                        </p:attrNameLst>
                                      </p:cBhvr>
                                      <p:to>
                                        <p:strVal val="visible"/>
                                      </p:to>
                                    </p:set>
                                    <p:animEffect transition="in" filter="wipe(down)">
                                      <p:cBhvr>
                                        <p:cTn id="19" dur="750"/>
                                        <p:tgtEl>
                                          <p:spTgt spid="52"/>
                                        </p:tgtEl>
                                      </p:cBhvr>
                                    </p:animEffect>
                                  </p:childTnLst>
                                </p:cTn>
                              </p:par>
                              <p:par>
                                <p:cTn id="20" presetID="22" presetClass="entr" presetSubtype="2" fill="hold" nodeType="withEffect">
                                  <p:stCondLst>
                                    <p:cond delay="1500"/>
                                  </p:stCondLst>
                                  <p:childTnLst>
                                    <p:set>
                                      <p:cBhvr>
                                        <p:cTn id="21" dur="1" fill="hold">
                                          <p:stCondLst>
                                            <p:cond delay="0"/>
                                          </p:stCondLst>
                                        </p:cTn>
                                        <p:tgtEl>
                                          <p:spTgt spid="53"/>
                                        </p:tgtEl>
                                        <p:attrNameLst>
                                          <p:attrName>style.visibility</p:attrName>
                                        </p:attrNameLst>
                                      </p:cBhvr>
                                      <p:to>
                                        <p:strVal val="visible"/>
                                      </p:to>
                                    </p:set>
                                    <p:animEffect transition="in" filter="wipe(right)">
                                      <p:cBhvr>
                                        <p:cTn id="22" dur="500"/>
                                        <p:tgtEl>
                                          <p:spTgt spid="53"/>
                                        </p:tgtEl>
                                      </p:cBhvr>
                                    </p:animEffect>
                                  </p:childTnLst>
                                </p:cTn>
                              </p:par>
                              <p:par>
                                <p:cTn id="23" presetID="1" presetClass="entr" presetSubtype="0" fill="hold" nodeType="withEffect">
                                  <p:stCondLst>
                                    <p:cond delay="2000"/>
                                  </p:stCondLst>
                                  <p:childTnLst>
                                    <p:set>
                                      <p:cBhvr>
                                        <p:cTn id="24" dur="1" fill="hold">
                                          <p:stCondLst>
                                            <p:cond delay="0"/>
                                          </p:stCondLst>
                                        </p:cTn>
                                        <p:tgtEl>
                                          <p:spTgt spid="54"/>
                                        </p:tgtEl>
                                        <p:attrNameLst>
                                          <p:attrName>style.visibility</p:attrName>
                                        </p:attrNameLst>
                                      </p:cBhvr>
                                      <p:to>
                                        <p:strVal val="visible"/>
                                      </p:to>
                                    </p:set>
                                  </p:childTnLst>
                                </p:cTn>
                              </p:par>
                              <p:par>
                                <p:cTn id="25" presetID="35" presetClass="emph" presetSubtype="0" repeatCount="3000" fill="hold" nodeType="withEffect">
                                  <p:stCondLst>
                                    <p:cond delay="2150"/>
                                  </p:stCondLst>
                                  <p:childTnLst>
                                    <p:anim calcmode="discrete" valueType="str">
                                      <p:cBhvr>
                                        <p:cTn id="26" dur="150" fill="hold"/>
                                        <p:tgtEl>
                                          <p:spTgt spid="54"/>
                                        </p:tgtEl>
                                        <p:attrNameLst>
                                          <p:attrName>style.visibility</p:attrName>
                                        </p:attrNameLst>
                                      </p:cBhvr>
                                      <p:tavLst>
                                        <p:tav tm="0">
                                          <p:val>
                                            <p:strVal val="hidden"/>
                                          </p:val>
                                        </p:tav>
                                        <p:tav tm="50000">
                                          <p:val>
                                            <p:strVal val="visible"/>
                                          </p:val>
                                        </p:tav>
                                      </p:tavLst>
                                    </p:anim>
                                  </p:childTnLst>
                                </p:cTn>
                              </p:par>
                              <p:par>
                                <p:cTn id="27" presetID="1" presetClass="entr" presetSubtype="0" fill="hold" nodeType="withEffect">
                                  <p:stCondLst>
                                    <p:cond delay="2150"/>
                                  </p:stCondLst>
                                  <p:childTnLst>
                                    <p:set>
                                      <p:cBhvr>
                                        <p:cTn id="28" dur="1" fill="hold">
                                          <p:stCondLst>
                                            <p:cond delay="0"/>
                                          </p:stCondLst>
                                        </p:cTn>
                                        <p:tgtEl>
                                          <p:spTgt spid="56"/>
                                        </p:tgtEl>
                                        <p:attrNameLst>
                                          <p:attrName>style.visibility</p:attrName>
                                        </p:attrNameLst>
                                      </p:cBhvr>
                                      <p:to>
                                        <p:strVal val="visible"/>
                                      </p:to>
                                    </p:set>
                                  </p:childTnLst>
                                </p:cTn>
                              </p:par>
                              <p:par>
                                <p:cTn id="29" presetID="35" presetClass="emph" presetSubtype="0" repeatCount="3000" fill="hold" nodeType="withEffect">
                                  <p:stCondLst>
                                    <p:cond delay="2300"/>
                                  </p:stCondLst>
                                  <p:childTnLst>
                                    <p:anim calcmode="discrete" valueType="str">
                                      <p:cBhvr>
                                        <p:cTn id="30" dur="150" fill="hold"/>
                                        <p:tgtEl>
                                          <p:spTgt spid="56"/>
                                        </p:tgtEl>
                                        <p:attrNameLst>
                                          <p:attrName>style.visibility</p:attrName>
                                        </p:attrNameLst>
                                      </p:cBhvr>
                                      <p:tavLst>
                                        <p:tav tm="0">
                                          <p:val>
                                            <p:strVal val="hidden"/>
                                          </p:val>
                                        </p:tav>
                                        <p:tav tm="50000">
                                          <p:val>
                                            <p:strVal val="visible"/>
                                          </p:val>
                                        </p:tav>
                                      </p:tavLst>
                                    </p:anim>
                                  </p:childTnLst>
                                </p:cTn>
                              </p:par>
                              <p:par>
                                <p:cTn id="31" presetID="1" presetClass="entr" presetSubtype="0" fill="hold" nodeType="withEffect">
                                  <p:stCondLst>
                                    <p:cond delay="2300"/>
                                  </p:stCondLst>
                                  <p:childTnLst>
                                    <p:set>
                                      <p:cBhvr>
                                        <p:cTn id="32" dur="1" fill="hold">
                                          <p:stCondLst>
                                            <p:cond delay="0"/>
                                          </p:stCondLst>
                                        </p:cTn>
                                        <p:tgtEl>
                                          <p:spTgt spid="55"/>
                                        </p:tgtEl>
                                        <p:attrNameLst>
                                          <p:attrName>style.visibility</p:attrName>
                                        </p:attrNameLst>
                                      </p:cBhvr>
                                      <p:to>
                                        <p:strVal val="visible"/>
                                      </p:to>
                                    </p:set>
                                  </p:childTnLst>
                                </p:cTn>
                              </p:par>
                              <p:par>
                                <p:cTn id="33" presetID="35" presetClass="emph" presetSubtype="0" repeatCount="3000" fill="hold" nodeType="withEffect">
                                  <p:stCondLst>
                                    <p:cond delay="2450"/>
                                  </p:stCondLst>
                                  <p:childTnLst>
                                    <p:anim calcmode="discrete" valueType="str">
                                      <p:cBhvr>
                                        <p:cTn id="34" dur="150" fill="hold"/>
                                        <p:tgtEl>
                                          <p:spTgt spid="55"/>
                                        </p:tgtEl>
                                        <p:attrNameLst>
                                          <p:attrName>style.visibility</p:attrName>
                                        </p:attrNameLst>
                                      </p:cBhvr>
                                      <p:tavLst>
                                        <p:tav tm="0">
                                          <p:val>
                                            <p:strVal val="hidden"/>
                                          </p:val>
                                        </p:tav>
                                        <p:tav tm="50000">
                                          <p:val>
                                            <p:strVal val="visible"/>
                                          </p:val>
                                        </p:tav>
                                      </p:tavLst>
                                    </p:anim>
                                  </p:childTnLst>
                                </p:cTn>
                              </p:par>
                              <p:par>
                                <p:cTn id="35" presetID="1" presetClass="entr" presetSubtype="0" fill="hold" nodeType="withEffect">
                                  <p:stCondLst>
                                    <p:cond delay="2450"/>
                                  </p:stCondLst>
                                  <p:childTnLst>
                                    <p:set>
                                      <p:cBhvr>
                                        <p:cTn id="36" dur="1" fill="hold">
                                          <p:stCondLst>
                                            <p:cond delay="0"/>
                                          </p:stCondLst>
                                        </p:cTn>
                                        <p:tgtEl>
                                          <p:spTgt spid="57"/>
                                        </p:tgtEl>
                                        <p:attrNameLst>
                                          <p:attrName>style.visibility</p:attrName>
                                        </p:attrNameLst>
                                      </p:cBhvr>
                                      <p:to>
                                        <p:strVal val="visible"/>
                                      </p:to>
                                    </p:set>
                                  </p:childTnLst>
                                </p:cTn>
                              </p:par>
                              <p:par>
                                <p:cTn id="37" presetID="35" presetClass="emph" presetSubtype="0" repeatCount="3000" fill="hold" nodeType="withEffect">
                                  <p:stCondLst>
                                    <p:cond delay="2450"/>
                                  </p:stCondLst>
                                  <p:childTnLst>
                                    <p:anim calcmode="discrete" valueType="str">
                                      <p:cBhvr>
                                        <p:cTn id="38" dur="150" fill="hold"/>
                                        <p:tgtEl>
                                          <p:spTgt spid="57"/>
                                        </p:tgtEl>
                                        <p:attrNameLst>
                                          <p:attrName>style.visibility</p:attrName>
                                        </p:attrNameLst>
                                      </p:cBhvr>
                                      <p:tavLst>
                                        <p:tav tm="0">
                                          <p:val>
                                            <p:strVal val="hidden"/>
                                          </p:val>
                                        </p:tav>
                                        <p:tav tm="50000">
                                          <p:val>
                                            <p:strVal val="visible"/>
                                          </p:val>
                                        </p:tav>
                                      </p:tavLst>
                                    </p:anim>
                                  </p:childTnLst>
                                </p:cTn>
                              </p:par>
                            </p:childTnLst>
                          </p:cTn>
                        </p:par>
                        <p:par>
                          <p:cTn id="39" fill="hold">
                            <p:stCondLst>
                              <p:cond delay="2900"/>
                            </p:stCondLst>
                            <p:childTnLst>
                              <p:par>
                                <p:cTn id="40" presetID="10" presetClass="entr" presetSubtype="0"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fade">
                                      <p:cBhvr>
                                        <p:cTn id="45" dur="500"/>
                                        <p:tgtEl>
                                          <p:spTgt spid="20"/>
                                        </p:tgtEl>
                                      </p:cBhvr>
                                    </p:animEffect>
                                  </p:childTnLst>
                                </p:cTn>
                              </p:par>
                            </p:childTnLst>
                          </p:cTn>
                        </p:par>
                        <p:par>
                          <p:cTn id="46" fill="hold">
                            <p:stCondLst>
                              <p:cond delay="3400"/>
                            </p:stCondLst>
                            <p:childTnLst>
                              <p:par>
                                <p:cTn id="47" presetID="10" presetClass="entr" presetSubtype="0" fill="hold"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fade">
                                      <p:cBhvr>
                                        <p:cTn id="49" dur="500"/>
                                        <p:tgtEl>
                                          <p:spTgt spid="41"/>
                                        </p:tgtEl>
                                      </p:cBhvr>
                                    </p:animEffect>
                                  </p:childTnLst>
                                </p:cTn>
                              </p:par>
                              <p:par>
                                <p:cTn id="50" presetID="35" presetClass="path" presetSubtype="0" accel="50000" decel="50000" fill="hold" nodeType="withEffect">
                                  <p:stCondLst>
                                    <p:cond delay="0"/>
                                  </p:stCondLst>
                                  <p:childTnLst>
                                    <p:animMotion origin="layout" path="M 2.91667E-6 -3.33333E-6 L -0.0349 -3.33333E-6 " pathEditMode="relative" rAng="0" ptsTypes="AA">
                                      <p:cBhvr>
                                        <p:cTn id="51" dur="500" spd="-100000" fill="hold"/>
                                        <p:tgtEl>
                                          <p:spTgt spid="41"/>
                                        </p:tgtEl>
                                        <p:attrNameLst>
                                          <p:attrName>ppt_x</p:attrName>
                                          <p:attrName>ppt_y</p:attrName>
                                        </p:attrNameLst>
                                      </p:cBhvr>
                                      <p:rCtr x="-1745" y="0"/>
                                    </p:animMotion>
                                  </p:childTnLst>
                                </p:cTn>
                              </p:par>
                              <p:par>
                                <p:cTn id="52" presetID="22" presetClass="entr" presetSubtype="2"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wipe(right)">
                                      <p:cBhvr>
                                        <p:cTn id="54" dur="500"/>
                                        <p:tgtEl>
                                          <p:spTgt spid="26"/>
                                        </p:tgtEl>
                                      </p:cBhvr>
                                    </p:animEffect>
                                  </p:childTnLst>
                                </p:cTn>
                              </p:par>
                              <p:par>
                                <p:cTn id="55" presetID="10" presetClass="entr" presetSubtype="0" fill="hold" grpId="0" nodeType="withEffect">
                                  <p:stCondLst>
                                    <p:cond delay="25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500"/>
                                        <p:tgtEl>
                                          <p:spTgt spid="25"/>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500"/>
                                        <p:tgtEl>
                                          <p:spTgt spid="22"/>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fade">
                                      <p:cBhvr>
                                        <p:cTn id="65" dur="500"/>
                                        <p:tgtEl>
                                          <p:spTgt spid="23"/>
                                        </p:tgtEl>
                                      </p:cBhvr>
                                    </p:animEffect>
                                  </p:childTnLst>
                                </p:cTn>
                              </p:par>
                              <p:par>
                                <p:cTn id="66" presetID="10" presetClass="entr" presetSubtype="0" fill="hold" nodeType="withEffect">
                                  <p:stCondLst>
                                    <p:cond delay="0"/>
                                  </p:stCondLst>
                                  <p:childTnLst>
                                    <p:set>
                                      <p:cBhvr>
                                        <p:cTn id="67" dur="1" fill="hold">
                                          <p:stCondLst>
                                            <p:cond delay="0"/>
                                          </p:stCondLst>
                                        </p:cTn>
                                        <p:tgtEl>
                                          <p:spTgt spid="48"/>
                                        </p:tgtEl>
                                        <p:attrNameLst>
                                          <p:attrName>style.visibility</p:attrName>
                                        </p:attrNameLst>
                                      </p:cBhvr>
                                      <p:to>
                                        <p:strVal val="visible"/>
                                      </p:to>
                                    </p:set>
                                    <p:animEffect transition="in" filter="fade">
                                      <p:cBhvr>
                                        <p:cTn id="68" dur="500"/>
                                        <p:tgtEl>
                                          <p:spTgt spid="48"/>
                                        </p:tgtEl>
                                      </p:cBhvr>
                                    </p:animEffect>
                                  </p:childTnLst>
                                </p:cTn>
                              </p:par>
                            </p:childTnLst>
                          </p:cTn>
                        </p:par>
                        <p:par>
                          <p:cTn id="69" fill="hold">
                            <p:stCondLst>
                              <p:cond delay="500"/>
                            </p:stCondLst>
                            <p:childTnLst>
                              <p:par>
                                <p:cTn id="70" presetID="10" presetClass="entr" presetSubtype="0" fill="hold" nodeType="afterEffect">
                                  <p:stCondLst>
                                    <p:cond delay="0"/>
                                  </p:stCondLst>
                                  <p:childTnLst>
                                    <p:set>
                                      <p:cBhvr>
                                        <p:cTn id="71" dur="1" fill="hold">
                                          <p:stCondLst>
                                            <p:cond delay="0"/>
                                          </p:stCondLst>
                                        </p:cTn>
                                        <p:tgtEl>
                                          <p:spTgt spid="42"/>
                                        </p:tgtEl>
                                        <p:attrNameLst>
                                          <p:attrName>style.visibility</p:attrName>
                                        </p:attrNameLst>
                                      </p:cBhvr>
                                      <p:to>
                                        <p:strVal val="visible"/>
                                      </p:to>
                                    </p:set>
                                    <p:animEffect transition="in" filter="fade">
                                      <p:cBhvr>
                                        <p:cTn id="72" dur="500"/>
                                        <p:tgtEl>
                                          <p:spTgt spid="42"/>
                                        </p:tgtEl>
                                      </p:cBhvr>
                                    </p:animEffect>
                                  </p:childTnLst>
                                </p:cTn>
                              </p:par>
                              <p:par>
                                <p:cTn id="73" presetID="35" presetClass="path" presetSubtype="0" accel="50000" decel="50000" fill="hold" nodeType="withEffect">
                                  <p:stCondLst>
                                    <p:cond delay="0"/>
                                  </p:stCondLst>
                                  <p:childTnLst>
                                    <p:animMotion origin="layout" path="M 2.91667E-6 -3.33333E-6 L -0.0349 -3.33333E-6 " pathEditMode="relative" rAng="0" ptsTypes="AA">
                                      <p:cBhvr>
                                        <p:cTn id="74" dur="500" spd="-100000" fill="hold"/>
                                        <p:tgtEl>
                                          <p:spTgt spid="42"/>
                                        </p:tgtEl>
                                        <p:attrNameLst>
                                          <p:attrName>ppt_x</p:attrName>
                                          <p:attrName>ppt_y</p:attrName>
                                        </p:attrNameLst>
                                      </p:cBhvr>
                                      <p:rCtr x="-1745" y="0"/>
                                    </p:animMotion>
                                  </p:childTnLst>
                                </p:cTn>
                              </p:par>
                              <p:par>
                                <p:cTn id="75" presetID="22" presetClass="entr" presetSubtype="2" fill="hold" grpId="0" nodeType="with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wipe(right)">
                                      <p:cBhvr>
                                        <p:cTn id="77" dur="500"/>
                                        <p:tgtEl>
                                          <p:spTgt spid="28"/>
                                        </p:tgtEl>
                                      </p:cBhvr>
                                    </p:animEffect>
                                  </p:childTnLst>
                                </p:cTn>
                              </p:par>
                              <p:par>
                                <p:cTn id="78" presetID="10" presetClass="entr" presetSubtype="0" fill="hold" grpId="0" nodeType="withEffect">
                                  <p:stCondLst>
                                    <p:cond delay="250"/>
                                  </p:stCondLst>
                                  <p:childTnLst>
                                    <p:set>
                                      <p:cBhvr>
                                        <p:cTn id="79" dur="1" fill="hold">
                                          <p:stCondLst>
                                            <p:cond delay="0"/>
                                          </p:stCondLst>
                                        </p:cTn>
                                        <p:tgtEl>
                                          <p:spTgt spid="27"/>
                                        </p:tgtEl>
                                        <p:attrNameLst>
                                          <p:attrName>style.visibility</p:attrName>
                                        </p:attrNameLst>
                                      </p:cBhvr>
                                      <p:to>
                                        <p:strVal val="visible"/>
                                      </p:to>
                                    </p:set>
                                    <p:animEffect transition="in" filter="fade">
                                      <p:cBhvr>
                                        <p:cTn id="8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26" grpId="0" animBg="1"/>
      <p:bldP spid="28" grpId="0" animBg="1"/>
      <p:bldP spid="20" grpId="0"/>
      <p:bldP spid="21" grpId="0" animBg="1"/>
      <p:bldP spid="22" grpId="0"/>
      <p:bldP spid="23" grpId="0" animBg="1"/>
      <p:bldP spid="25"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197A275E-8AA4-083D-94A7-69588F9A6EA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88976" cy="6858014"/>
          </a:xfrm>
          <a:prstGeom prst="rect">
            <a:avLst/>
          </a:prstGeom>
        </p:spPr>
      </p:pic>
      <p:pic>
        <p:nvPicPr>
          <p:cNvPr id="5" name="Picture 4">
            <a:extLst>
              <a:ext uri="{FF2B5EF4-FFF2-40B4-BE49-F238E27FC236}">
                <a16:creationId xmlns:a16="http://schemas.microsoft.com/office/drawing/2014/main" id="{2E9A65D2-5774-B791-521B-0D5C084B280F}"/>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33500" b="62647"/>
          <a:stretch/>
        </p:blipFill>
        <p:spPr>
          <a:xfrm>
            <a:off x="4089399" y="3723"/>
            <a:ext cx="8105635" cy="2561677"/>
          </a:xfrm>
          <a:prstGeom prst="rect">
            <a:avLst/>
          </a:prstGeom>
        </p:spPr>
      </p:pic>
      <p:pic>
        <p:nvPicPr>
          <p:cNvPr id="29" name="Picture 28">
            <a:extLst>
              <a:ext uri="{FF2B5EF4-FFF2-40B4-BE49-F238E27FC236}">
                <a16:creationId xmlns:a16="http://schemas.microsoft.com/office/drawing/2014/main" id="{D113F000-CF9C-5502-88BC-E41A4051B9E6}"/>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35584" t="63649" b="22647"/>
          <a:stretch/>
        </p:blipFill>
        <p:spPr>
          <a:xfrm>
            <a:off x="4343399" y="4368799"/>
            <a:ext cx="7851635" cy="939801"/>
          </a:xfrm>
          <a:prstGeom prst="rect">
            <a:avLst/>
          </a:prstGeom>
        </p:spPr>
      </p:pic>
      <p:pic>
        <p:nvPicPr>
          <p:cNvPr id="30" name="Picture 29">
            <a:extLst>
              <a:ext uri="{FF2B5EF4-FFF2-40B4-BE49-F238E27FC236}">
                <a16:creationId xmlns:a16="http://schemas.microsoft.com/office/drawing/2014/main" id="{0B6D2D4A-5763-59F0-E5B2-820E7606F6BB}"/>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35584" t="77697"/>
          <a:stretch/>
        </p:blipFill>
        <p:spPr>
          <a:xfrm>
            <a:off x="4343399" y="5332201"/>
            <a:ext cx="7851636" cy="1529535"/>
          </a:xfrm>
          <a:prstGeom prst="rect">
            <a:avLst/>
          </a:prstGeom>
        </p:spPr>
      </p:pic>
      <p:pic>
        <p:nvPicPr>
          <p:cNvPr id="7" name="Picture 6">
            <a:extLst>
              <a:ext uri="{FF2B5EF4-FFF2-40B4-BE49-F238E27FC236}">
                <a16:creationId xmlns:a16="http://schemas.microsoft.com/office/drawing/2014/main" id="{42C71664-C64D-0507-9B87-E6BF561891BF}"/>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0" y="0"/>
            <a:ext cx="12188952" cy="6857999"/>
          </a:xfrm>
          <a:prstGeom prst="rect">
            <a:avLst/>
          </a:prstGeom>
        </p:spPr>
      </p:pic>
      <p:pic>
        <p:nvPicPr>
          <p:cNvPr id="8" name="Graphic 7">
            <a:extLst>
              <a:ext uri="{FF2B5EF4-FFF2-40B4-BE49-F238E27FC236}">
                <a16:creationId xmlns:a16="http://schemas.microsoft.com/office/drawing/2014/main" id="{AD97EC81-CBD8-2723-5B7C-9C7CAEC2FEBB}"/>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1165422" y="528874"/>
            <a:ext cx="516291" cy="862663"/>
          </a:xfrm>
          <a:prstGeom prst="rect">
            <a:avLst/>
          </a:prstGeom>
        </p:spPr>
      </p:pic>
      <p:pic>
        <p:nvPicPr>
          <p:cNvPr id="9" name="Picture 8">
            <a:extLst>
              <a:ext uri="{FF2B5EF4-FFF2-40B4-BE49-F238E27FC236}">
                <a16:creationId xmlns:a16="http://schemas.microsoft.com/office/drawing/2014/main" id="{FCD3A952-380A-234C-1596-C89B5444A410}"/>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911926" y="1025745"/>
            <a:ext cx="3871296" cy="365792"/>
          </a:xfrm>
          <a:prstGeom prst="rect">
            <a:avLst/>
          </a:prstGeom>
        </p:spPr>
      </p:pic>
      <p:grpSp>
        <p:nvGrpSpPr>
          <p:cNvPr id="10" name="Group 9">
            <a:extLst>
              <a:ext uri="{FF2B5EF4-FFF2-40B4-BE49-F238E27FC236}">
                <a16:creationId xmlns:a16="http://schemas.microsoft.com/office/drawing/2014/main" id="{1685F1CB-2EF2-5377-DF07-CA77D6FDA5F0}"/>
              </a:ext>
            </a:extLst>
          </p:cNvPr>
          <p:cNvGrpSpPr/>
          <p:nvPr/>
        </p:nvGrpSpPr>
        <p:grpSpPr>
          <a:xfrm>
            <a:off x="11024975" y="6397282"/>
            <a:ext cx="939323" cy="234329"/>
            <a:chOff x="10208131" y="5713698"/>
            <a:chExt cx="1754791" cy="406640"/>
          </a:xfrm>
          <a:solidFill>
            <a:schemeClr val="bg1"/>
          </a:solidFill>
        </p:grpSpPr>
        <p:sp>
          <p:nvSpPr>
            <p:cNvPr id="11" name="Freeform: Shape 10">
              <a:extLst>
                <a:ext uri="{FF2B5EF4-FFF2-40B4-BE49-F238E27FC236}">
                  <a16:creationId xmlns:a16="http://schemas.microsoft.com/office/drawing/2014/main" id="{D90836F7-372B-48ED-7278-4851D445C620}"/>
                </a:ext>
              </a:extLst>
            </p:cNvPr>
            <p:cNvSpPr/>
            <p:nvPr/>
          </p:nvSpPr>
          <p:spPr>
            <a:xfrm>
              <a:off x="10538649" y="5820950"/>
              <a:ext cx="275558" cy="298608"/>
            </a:xfrm>
            <a:custGeom>
              <a:avLst/>
              <a:gdLst>
                <a:gd name="connsiteX0" fmla="*/ 137217 w 275558"/>
                <a:gd name="connsiteY0" fmla="*/ 235351 h 298608"/>
                <a:gd name="connsiteX1" fmla="*/ 62636 w 275558"/>
                <a:gd name="connsiteY1" fmla="*/ 149626 h 298608"/>
                <a:gd name="connsiteX2" fmla="*/ 137217 w 275558"/>
                <a:gd name="connsiteY2" fmla="*/ 63901 h 298608"/>
                <a:gd name="connsiteX3" fmla="*/ 211893 w 275558"/>
                <a:gd name="connsiteY3" fmla="*/ 149626 h 298608"/>
                <a:gd name="connsiteX4" fmla="*/ 137217 w 275558"/>
                <a:gd name="connsiteY4" fmla="*/ 235351 h 298608"/>
                <a:gd name="connsiteX5" fmla="*/ 137217 w 275558"/>
                <a:gd name="connsiteY5" fmla="*/ -107 h 298608"/>
                <a:gd name="connsiteX6" fmla="*/ -515 w 275558"/>
                <a:gd name="connsiteY6" fmla="*/ 151531 h 298608"/>
                <a:gd name="connsiteX7" fmla="*/ 137217 w 275558"/>
                <a:gd name="connsiteY7" fmla="*/ 298502 h 298608"/>
                <a:gd name="connsiteX8" fmla="*/ 275044 w 275558"/>
                <a:gd name="connsiteY8" fmla="*/ 151531 h 298608"/>
                <a:gd name="connsiteX9" fmla="*/ 137217 w 275558"/>
                <a:gd name="connsiteY9" fmla="*/ -107 h 298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5558" h="298608">
                  <a:moveTo>
                    <a:pt x="137217" y="235351"/>
                  </a:moveTo>
                  <a:cubicBezTo>
                    <a:pt x="93021" y="235351"/>
                    <a:pt x="62636" y="204395"/>
                    <a:pt x="62636" y="149626"/>
                  </a:cubicBezTo>
                  <a:cubicBezTo>
                    <a:pt x="62636" y="97906"/>
                    <a:pt x="91877" y="63901"/>
                    <a:pt x="137217" y="63901"/>
                  </a:cubicBezTo>
                  <a:cubicBezTo>
                    <a:pt x="182556" y="63901"/>
                    <a:pt x="211893" y="98382"/>
                    <a:pt x="211893" y="149626"/>
                  </a:cubicBezTo>
                  <a:cubicBezTo>
                    <a:pt x="211893" y="204776"/>
                    <a:pt x="181508" y="235351"/>
                    <a:pt x="137217" y="235351"/>
                  </a:cubicBezTo>
                  <a:moveTo>
                    <a:pt x="137217" y="-107"/>
                  </a:moveTo>
                  <a:cubicBezTo>
                    <a:pt x="51492" y="-107"/>
                    <a:pt x="-515" y="73998"/>
                    <a:pt x="-515" y="151531"/>
                  </a:cubicBezTo>
                  <a:cubicBezTo>
                    <a:pt x="-515" y="223921"/>
                    <a:pt x="45396" y="298502"/>
                    <a:pt x="137217" y="298502"/>
                  </a:cubicBezTo>
                  <a:cubicBezTo>
                    <a:pt x="229038" y="298502"/>
                    <a:pt x="275044" y="223921"/>
                    <a:pt x="275044" y="151531"/>
                  </a:cubicBezTo>
                  <a:cubicBezTo>
                    <a:pt x="275044" y="73998"/>
                    <a:pt x="223418" y="-107"/>
                    <a:pt x="137217" y="-107"/>
                  </a:cubicBezTo>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Shape 11">
              <a:extLst>
                <a:ext uri="{FF2B5EF4-FFF2-40B4-BE49-F238E27FC236}">
                  <a16:creationId xmlns:a16="http://schemas.microsoft.com/office/drawing/2014/main" id="{AA892BFB-9618-A34D-DE55-C2890455B649}"/>
                </a:ext>
              </a:extLst>
            </p:cNvPr>
            <p:cNvSpPr/>
            <p:nvPr/>
          </p:nvSpPr>
          <p:spPr>
            <a:xfrm>
              <a:off x="11678315" y="5821141"/>
              <a:ext cx="284607" cy="292703"/>
            </a:xfrm>
            <a:custGeom>
              <a:avLst/>
              <a:gdLst>
                <a:gd name="connsiteX0" fmla="*/ 284093 w 284607"/>
                <a:gd name="connsiteY0" fmla="*/ 227160 h 292703"/>
                <a:gd name="connsiteX1" fmla="*/ 284093 w 284607"/>
                <a:gd name="connsiteY1" fmla="*/ 292597 h 292703"/>
                <a:gd name="connsiteX2" fmla="*/ 214369 w 284607"/>
                <a:gd name="connsiteY2" fmla="*/ 292597 h 292703"/>
                <a:gd name="connsiteX3" fmla="*/ 172078 w 284607"/>
                <a:gd name="connsiteY3" fmla="*/ 250306 h 292703"/>
                <a:gd name="connsiteX4" fmla="*/ 172078 w 284607"/>
                <a:gd name="connsiteY4" fmla="*/ 250210 h 292703"/>
                <a:gd name="connsiteX5" fmla="*/ 172078 w 284607"/>
                <a:gd name="connsiteY5" fmla="*/ 103144 h 292703"/>
                <a:gd name="connsiteX6" fmla="*/ 122072 w 284607"/>
                <a:gd name="connsiteY6" fmla="*/ 59996 h 292703"/>
                <a:gd name="connsiteX7" fmla="*/ 64922 w 284607"/>
                <a:gd name="connsiteY7" fmla="*/ 131815 h 292703"/>
                <a:gd name="connsiteX8" fmla="*/ 64922 w 284607"/>
                <a:gd name="connsiteY8" fmla="*/ 292597 h 292703"/>
                <a:gd name="connsiteX9" fmla="*/ -515 w 284607"/>
                <a:gd name="connsiteY9" fmla="*/ 292597 h 292703"/>
                <a:gd name="connsiteX10" fmla="*/ -515 w 284607"/>
                <a:gd name="connsiteY10" fmla="*/ 5513 h 292703"/>
                <a:gd name="connsiteX11" fmla="*/ 62636 w 284607"/>
                <a:gd name="connsiteY11" fmla="*/ 5513 h 292703"/>
                <a:gd name="connsiteX12" fmla="*/ 62636 w 284607"/>
                <a:gd name="connsiteY12" fmla="*/ 28468 h 292703"/>
                <a:gd name="connsiteX13" fmla="*/ 145313 w 284607"/>
                <a:gd name="connsiteY13" fmla="*/ -107 h 292703"/>
                <a:gd name="connsiteX14" fmla="*/ 237801 w 284607"/>
                <a:gd name="connsiteY14" fmla="*/ 89524 h 292703"/>
                <a:gd name="connsiteX15" fmla="*/ 237801 w 284607"/>
                <a:gd name="connsiteY15" fmla="*/ 211920 h 292703"/>
                <a:gd name="connsiteX16" fmla="*/ 253041 w 284607"/>
                <a:gd name="connsiteY16" fmla="*/ 227350 h 292703"/>
                <a:gd name="connsiteX17" fmla="*/ 253136 w 284607"/>
                <a:gd name="connsiteY17" fmla="*/ 227350 h 292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607" h="292703">
                  <a:moveTo>
                    <a:pt x="284093" y="227160"/>
                  </a:moveTo>
                  <a:lnTo>
                    <a:pt x="284093" y="292597"/>
                  </a:lnTo>
                  <a:lnTo>
                    <a:pt x="214369" y="292597"/>
                  </a:lnTo>
                  <a:cubicBezTo>
                    <a:pt x="191014" y="292597"/>
                    <a:pt x="172078" y="273661"/>
                    <a:pt x="172078" y="250306"/>
                  </a:cubicBezTo>
                  <a:cubicBezTo>
                    <a:pt x="172078" y="250277"/>
                    <a:pt x="172078" y="250239"/>
                    <a:pt x="172078" y="250210"/>
                  </a:cubicBezTo>
                  <a:lnTo>
                    <a:pt x="172078" y="103144"/>
                  </a:lnTo>
                  <a:cubicBezTo>
                    <a:pt x="172078" y="76093"/>
                    <a:pt x="151314" y="59996"/>
                    <a:pt x="122072" y="59996"/>
                  </a:cubicBezTo>
                  <a:cubicBezTo>
                    <a:pt x="75590" y="59996"/>
                    <a:pt x="64922" y="100858"/>
                    <a:pt x="64922" y="131815"/>
                  </a:cubicBezTo>
                  <a:lnTo>
                    <a:pt x="64922" y="292597"/>
                  </a:lnTo>
                  <a:lnTo>
                    <a:pt x="-515" y="292597"/>
                  </a:lnTo>
                  <a:lnTo>
                    <a:pt x="-515" y="5513"/>
                  </a:lnTo>
                  <a:lnTo>
                    <a:pt x="62636" y="5513"/>
                  </a:lnTo>
                  <a:lnTo>
                    <a:pt x="62636" y="28468"/>
                  </a:lnTo>
                  <a:cubicBezTo>
                    <a:pt x="86296" y="10104"/>
                    <a:pt x="115357" y="65"/>
                    <a:pt x="145313" y="-107"/>
                  </a:cubicBezTo>
                  <a:cubicBezTo>
                    <a:pt x="195224" y="-107"/>
                    <a:pt x="237801" y="26373"/>
                    <a:pt x="237801" y="89524"/>
                  </a:cubicBezTo>
                  <a:lnTo>
                    <a:pt x="237801" y="211920"/>
                  </a:lnTo>
                  <a:cubicBezTo>
                    <a:pt x="237753" y="220388"/>
                    <a:pt x="244573" y="227293"/>
                    <a:pt x="253041" y="227350"/>
                  </a:cubicBezTo>
                  <a:cubicBezTo>
                    <a:pt x="253070" y="227350"/>
                    <a:pt x="253108" y="227350"/>
                    <a:pt x="253136" y="22735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Freeform: Shape 12">
              <a:extLst>
                <a:ext uri="{FF2B5EF4-FFF2-40B4-BE49-F238E27FC236}">
                  <a16:creationId xmlns:a16="http://schemas.microsoft.com/office/drawing/2014/main" id="{DBAE4A99-00D7-44C8-31C8-1C70E563EB5F}"/>
                </a:ext>
              </a:extLst>
            </p:cNvPr>
            <p:cNvSpPr/>
            <p:nvPr/>
          </p:nvSpPr>
          <p:spPr>
            <a:xfrm>
              <a:off x="11371896" y="5819988"/>
              <a:ext cx="277463" cy="300350"/>
            </a:xfrm>
            <a:custGeom>
              <a:avLst/>
              <a:gdLst>
                <a:gd name="connsiteX0" fmla="*/ 213322 w 277463"/>
                <a:gd name="connsiteY0" fmla="*/ 191450 h 300350"/>
                <a:gd name="connsiteX1" fmla="*/ 145218 w 277463"/>
                <a:gd name="connsiteY1" fmla="*/ 236885 h 300350"/>
                <a:gd name="connsiteX2" fmla="*/ 69875 w 277463"/>
                <a:gd name="connsiteY2" fmla="*/ 150207 h 300350"/>
                <a:gd name="connsiteX3" fmla="*/ 145218 w 277463"/>
                <a:gd name="connsiteY3" fmla="*/ 63339 h 300350"/>
                <a:gd name="connsiteX4" fmla="*/ 213322 w 277463"/>
                <a:gd name="connsiteY4" fmla="*/ 110202 h 300350"/>
                <a:gd name="connsiteX5" fmla="*/ 220466 w 277463"/>
                <a:gd name="connsiteY5" fmla="*/ 150207 h 300350"/>
                <a:gd name="connsiteX6" fmla="*/ 213322 w 277463"/>
                <a:gd name="connsiteY6" fmla="*/ 191450 h 300350"/>
                <a:gd name="connsiteX7" fmla="*/ 206368 w 277463"/>
                <a:gd name="connsiteY7" fmla="*/ 7618 h 300350"/>
                <a:gd name="connsiteX8" fmla="*/ 206368 w 277463"/>
                <a:gd name="connsiteY8" fmla="*/ 18000 h 300350"/>
                <a:gd name="connsiteX9" fmla="*/ 138360 w 277463"/>
                <a:gd name="connsiteY9" fmla="*/ -97 h 300350"/>
                <a:gd name="connsiteX10" fmla="*/ -515 w 277463"/>
                <a:gd name="connsiteY10" fmla="*/ 152303 h 300350"/>
                <a:gd name="connsiteX11" fmla="*/ 138360 w 277463"/>
                <a:gd name="connsiteY11" fmla="*/ 300226 h 300350"/>
                <a:gd name="connsiteX12" fmla="*/ 206368 w 277463"/>
                <a:gd name="connsiteY12" fmla="*/ 283653 h 300350"/>
                <a:gd name="connsiteX13" fmla="*/ 206368 w 277463"/>
                <a:gd name="connsiteY13" fmla="*/ 291273 h 300350"/>
                <a:gd name="connsiteX14" fmla="*/ 276949 w 277463"/>
                <a:gd name="connsiteY14" fmla="*/ 291273 h 300350"/>
                <a:gd name="connsiteX15" fmla="*/ 276949 w 277463"/>
                <a:gd name="connsiteY15" fmla="*/ 7618 h 300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7463" h="300350">
                  <a:moveTo>
                    <a:pt x="213322" y="191450"/>
                  </a:moveTo>
                  <a:cubicBezTo>
                    <a:pt x="203015" y="219873"/>
                    <a:pt x="175422" y="238275"/>
                    <a:pt x="145218" y="236885"/>
                  </a:cubicBezTo>
                  <a:cubicBezTo>
                    <a:pt x="100546" y="236885"/>
                    <a:pt x="69875" y="205738"/>
                    <a:pt x="69875" y="150207"/>
                  </a:cubicBezTo>
                  <a:cubicBezTo>
                    <a:pt x="69875" y="98010"/>
                    <a:pt x="99593" y="63339"/>
                    <a:pt x="145218" y="63339"/>
                  </a:cubicBezTo>
                  <a:cubicBezTo>
                    <a:pt x="175707" y="62463"/>
                    <a:pt x="203254" y="81418"/>
                    <a:pt x="213322" y="110202"/>
                  </a:cubicBezTo>
                  <a:cubicBezTo>
                    <a:pt x="218274" y="122947"/>
                    <a:pt x="220694" y="136539"/>
                    <a:pt x="220466" y="150207"/>
                  </a:cubicBezTo>
                  <a:cubicBezTo>
                    <a:pt x="220675" y="164276"/>
                    <a:pt x="218256" y="178268"/>
                    <a:pt x="213322" y="191450"/>
                  </a:cubicBezTo>
                  <a:moveTo>
                    <a:pt x="206368" y="7618"/>
                  </a:moveTo>
                  <a:lnTo>
                    <a:pt x="206368" y="18000"/>
                  </a:lnTo>
                  <a:cubicBezTo>
                    <a:pt x="185775" y="5875"/>
                    <a:pt x="162258" y="-383"/>
                    <a:pt x="138360" y="-97"/>
                  </a:cubicBezTo>
                  <a:cubicBezTo>
                    <a:pt x="51492" y="-97"/>
                    <a:pt x="-515" y="74388"/>
                    <a:pt x="-515" y="152303"/>
                  </a:cubicBezTo>
                  <a:cubicBezTo>
                    <a:pt x="-515" y="225074"/>
                    <a:pt x="45681" y="300226"/>
                    <a:pt x="138360" y="300226"/>
                  </a:cubicBezTo>
                  <a:cubicBezTo>
                    <a:pt x="162077" y="300607"/>
                    <a:pt x="185490" y="294902"/>
                    <a:pt x="206368" y="283653"/>
                  </a:cubicBezTo>
                  <a:lnTo>
                    <a:pt x="206368" y="291273"/>
                  </a:lnTo>
                  <a:lnTo>
                    <a:pt x="276949" y="291273"/>
                  </a:lnTo>
                  <a:lnTo>
                    <a:pt x="276949" y="7618"/>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0658FA2D-14CB-153D-63B6-401D60E834C5}"/>
                </a:ext>
              </a:extLst>
            </p:cNvPr>
            <p:cNvSpPr/>
            <p:nvPr/>
          </p:nvSpPr>
          <p:spPr>
            <a:xfrm>
              <a:off x="10833829" y="5713698"/>
              <a:ext cx="521874" cy="400145"/>
            </a:xfrm>
            <a:custGeom>
              <a:avLst/>
              <a:gdLst>
                <a:gd name="connsiteX0" fmla="*/ 520884 w 521874"/>
                <a:gd name="connsiteY0" fmla="*/ 196775 h 400145"/>
                <a:gd name="connsiteX1" fmla="*/ 520884 w 521874"/>
                <a:gd name="connsiteY1" fmla="*/ 400039 h 400145"/>
                <a:gd name="connsiteX2" fmla="*/ 455352 w 521874"/>
                <a:gd name="connsiteY2" fmla="*/ 400039 h 400145"/>
                <a:gd name="connsiteX3" fmla="*/ 455352 w 521874"/>
                <a:gd name="connsiteY3" fmla="*/ 210586 h 400145"/>
                <a:gd name="connsiteX4" fmla="*/ 407727 w 521874"/>
                <a:gd name="connsiteY4" fmla="*/ 167438 h 400145"/>
                <a:gd name="connsiteX5" fmla="*/ 352482 w 521874"/>
                <a:gd name="connsiteY5" fmla="*/ 244972 h 400145"/>
                <a:gd name="connsiteX6" fmla="*/ 352482 w 521874"/>
                <a:gd name="connsiteY6" fmla="*/ 400039 h 400145"/>
                <a:gd name="connsiteX7" fmla="*/ 287045 w 521874"/>
                <a:gd name="connsiteY7" fmla="*/ 400039 h 400145"/>
                <a:gd name="connsiteX8" fmla="*/ 287045 w 521874"/>
                <a:gd name="connsiteY8" fmla="*/ 210586 h 400145"/>
                <a:gd name="connsiteX9" fmla="*/ 239420 w 521874"/>
                <a:gd name="connsiteY9" fmla="*/ 167438 h 400145"/>
                <a:gd name="connsiteX10" fmla="*/ 184270 w 521874"/>
                <a:gd name="connsiteY10" fmla="*/ 244972 h 400145"/>
                <a:gd name="connsiteX11" fmla="*/ 184270 w 521874"/>
                <a:gd name="connsiteY11" fmla="*/ 400039 h 400145"/>
                <a:gd name="connsiteX12" fmla="*/ 44634 w 521874"/>
                <a:gd name="connsiteY12" fmla="*/ 400039 h 400145"/>
                <a:gd name="connsiteX13" fmla="*/ -515 w 521874"/>
                <a:gd name="connsiteY13" fmla="*/ 360986 h 400145"/>
                <a:gd name="connsiteX14" fmla="*/ -515 w 521874"/>
                <a:gd name="connsiteY14" fmla="*/ -107 h 400145"/>
                <a:gd name="connsiteX15" fmla="*/ 65494 w 521874"/>
                <a:gd name="connsiteY15" fmla="*/ -107 h 400145"/>
                <a:gd name="connsiteX16" fmla="*/ 65494 w 521874"/>
                <a:gd name="connsiteY16" fmla="*/ 319933 h 400145"/>
                <a:gd name="connsiteX17" fmla="*/ 78257 w 521874"/>
                <a:gd name="connsiteY17" fmla="*/ 333840 h 400145"/>
                <a:gd name="connsiteX18" fmla="*/ 79972 w 521874"/>
                <a:gd name="connsiteY18" fmla="*/ 333840 h 400145"/>
                <a:gd name="connsiteX19" fmla="*/ 119405 w 521874"/>
                <a:gd name="connsiteY19" fmla="*/ 333840 h 400145"/>
                <a:gd name="connsiteX20" fmla="*/ 119405 w 521874"/>
                <a:gd name="connsiteY20" fmla="*/ 112860 h 400145"/>
                <a:gd name="connsiteX21" fmla="*/ 182556 w 521874"/>
                <a:gd name="connsiteY21" fmla="*/ 112860 h 400145"/>
                <a:gd name="connsiteX22" fmla="*/ 182556 w 521874"/>
                <a:gd name="connsiteY22" fmla="*/ 135910 h 400145"/>
                <a:gd name="connsiteX23" fmla="*/ 262947 w 521874"/>
                <a:gd name="connsiteY23" fmla="*/ 107335 h 400145"/>
                <a:gd name="connsiteX24" fmla="*/ 340480 w 521874"/>
                <a:gd name="connsiteY24" fmla="*/ 145435 h 400145"/>
                <a:gd name="connsiteX25" fmla="*/ 431159 w 521874"/>
                <a:gd name="connsiteY25" fmla="*/ 107335 h 400145"/>
                <a:gd name="connsiteX26" fmla="*/ 521360 w 521874"/>
                <a:gd name="connsiteY26" fmla="*/ 196966 h 400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21874" h="400145">
                  <a:moveTo>
                    <a:pt x="520884" y="196775"/>
                  </a:moveTo>
                  <a:lnTo>
                    <a:pt x="520884" y="400039"/>
                  </a:lnTo>
                  <a:lnTo>
                    <a:pt x="455352" y="400039"/>
                  </a:lnTo>
                  <a:lnTo>
                    <a:pt x="455352" y="210586"/>
                  </a:lnTo>
                  <a:cubicBezTo>
                    <a:pt x="455352" y="183535"/>
                    <a:pt x="436302" y="167438"/>
                    <a:pt x="407727" y="167438"/>
                  </a:cubicBezTo>
                  <a:cubicBezTo>
                    <a:pt x="361149" y="167438"/>
                    <a:pt x="352482" y="213920"/>
                    <a:pt x="352482" y="244972"/>
                  </a:cubicBezTo>
                  <a:lnTo>
                    <a:pt x="352482" y="400039"/>
                  </a:lnTo>
                  <a:lnTo>
                    <a:pt x="287045" y="400039"/>
                  </a:lnTo>
                  <a:lnTo>
                    <a:pt x="287045" y="210586"/>
                  </a:lnTo>
                  <a:cubicBezTo>
                    <a:pt x="287045" y="183535"/>
                    <a:pt x="267519" y="167438"/>
                    <a:pt x="239420" y="167438"/>
                  </a:cubicBezTo>
                  <a:cubicBezTo>
                    <a:pt x="192938" y="167438"/>
                    <a:pt x="184270" y="213920"/>
                    <a:pt x="184270" y="244972"/>
                  </a:cubicBezTo>
                  <a:lnTo>
                    <a:pt x="184270" y="400039"/>
                  </a:lnTo>
                  <a:lnTo>
                    <a:pt x="44634" y="400039"/>
                  </a:lnTo>
                  <a:cubicBezTo>
                    <a:pt x="21945" y="400124"/>
                    <a:pt x="2676" y="383456"/>
                    <a:pt x="-515" y="360986"/>
                  </a:cubicBezTo>
                  <a:lnTo>
                    <a:pt x="-515" y="-107"/>
                  </a:lnTo>
                  <a:lnTo>
                    <a:pt x="65494" y="-107"/>
                  </a:lnTo>
                  <a:lnTo>
                    <a:pt x="65494" y="319933"/>
                  </a:lnTo>
                  <a:cubicBezTo>
                    <a:pt x="65684" y="327106"/>
                    <a:pt x="71132" y="333030"/>
                    <a:pt x="78257" y="333840"/>
                  </a:cubicBezTo>
                  <a:lnTo>
                    <a:pt x="79972" y="333840"/>
                  </a:lnTo>
                  <a:lnTo>
                    <a:pt x="119405" y="333840"/>
                  </a:lnTo>
                  <a:lnTo>
                    <a:pt x="119405" y="112860"/>
                  </a:lnTo>
                  <a:lnTo>
                    <a:pt x="182556" y="112860"/>
                  </a:lnTo>
                  <a:lnTo>
                    <a:pt x="182556" y="135910"/>
                  </a:lnTo>
                  <a:cubicBezTo>
                    <a:pt x="204892" y="116756"/>
                    <a:pt x="233533" y="106573"/>
                    <a:pt x="262947" y="107335"/>
                  </a:cubicBezTo>
                  <a:cubicBezTo>
                    <a:pt x="296284" y="107335"/>
                    <a:pt x="324955" y="118861"/>
                    <a:pt x="340480" y="145435"/>
                  </a:cubicBezTo>
                  <a:cubicBezTo>
                    <a:pt x="364084" y="120661"/>
                    <a:pt x="396944" y="106859"/>
                    <a:pt x="431159" y="107335"/>
                  </a:cubicBezTo>
                  <a:cubicBezTo>
                    <a:pt x="481069" y="107335"/>
                    <a:pt x="521360" y="133815"/>
                    <a:pt x="521360" y="196966"/>
                  </a:cubicBezTo>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Freeform: Shape 14">
              <a:extLst>
                <a:ext uri="{FF2B5EF4-FFF2-40B4-BE49-F238E27FC236}">
                  <a16:creationId xmlns:a16="http://schemas.microsoft.com/office/drawing/2014/main" id="{58A80F9B-79F4-8144-B098-32201C364EDC}"/>
                </a:ext>
              </a:extLst>
            </p:cNvPr>
            <p:cNvSpPr/>
            <p:nvPr/>
          </p:nvSpPr>
          <p:spPr>
            <a:xfrm>
              <a:off x="10208131" y="5723223"/>
              <a:ext cx="326231" cy="390525"/>
            </a:xfrm>
            <a:custGeom>
              <a:avLst/>
              <a:gdLst>
                <a:gd name="connsiteX0" fmla="*/ 325717 w 326231"/>
                <a:gd name="connsiteY0" fmla="*/ 324982 h 390525"/>
                <a:gd name="connsiteX1" fmla="*/ 325717 w 326231"/>
                <a:gd name="connsiteY1" fmla="*/ 390418 h 390525"/>
                <a:gd name="connsiteX2" fmla="*/ 265423 w 326231"/>
                <a:gd name="connsiteY2" fmla="*/ 390418 h 390525"/>
                <a:gd name="connsiteX3" fmla="*/ 220275 w 326231"/>
                <a:gd name="connsiteY3" fmla="*/ 351366 h 390525"/>
                <a:gd name="connsiteX4" fmla="*/ 220275 w 326231"/>
                <a:gd name="connsiteY4" fmla="*/ 230113 h 390525"/>
                <a:gd name="connsiteX5" fmla="*/ 67875 w 326231"/>
                <a:gd name="connsiteY5" fmla="*/ 230113 h 390525"/>
                <a:gd name="connsiteX6" fmla="*/ 67875 w 326231"/>
                <a:gd name="connsiteY6" fmla="*/ 390418 h 390525"/>
                <a:gd name="connsiteX7" fmla="*/ -515 w 326231"/>
                <a:gd name="connsiteY7" fmla="*/ 390418 h 390525"/>
                <a:gd name="connsiteX8" fmla="*/ -515 w 326231"/>
                <a:gd name="connsiteY8" fmla="*/ -107 h 390525"/>
                <a:gd name="connsiteX9" fmla="*/ 67875 w 326231"/>
                <a:gd name="connsiteY9" fmla="*/ -107 h 390525"/>
                <a:gd name="connsiteX10" fmla="*/ 67875 w 326231"/>
                <a:gd name="connsiteY10" fmla="*/ 161818 h 390525"/>
                <a:gd name="connsiteX11" fmla="*/ 220275 w 326231"/>
                <a:gd name="connsiteY11" fmla="*/ 161818 h 390525"/>
                <a:gd name="connsiteX12" fmla="*/ 220275 w 326231"/>
                <a:gd name="connsiteY12" fmla="*/ -107 h 390525"/>
                <a:gd name="connsiteX13" fmla="*/ 288569 w 326231"/>
                <a:gd name="connsiteY13" fmla="*/ -107 h 390525"/>
                <a:gd name="connsiteX14" fmla="*/ 288569 w 326231"/>
                <a:gd name="connsiteY14" fmla="*/ 310313 h 390525"/>
                <a:gd name="connsiteX15" fmla="*/ 303905 w 326231"/>
                <a:gd name="connsiteY15" fmla="*/ 324886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6231" h="390525">
                  <a:moveTo>
                    <a:pt x="325717" y="324982"/>
                  </a:moveTo>
                  <a:lnTo>
                    <a:pt x="325717" y="390418"/>
                  </a:lnTo>
                  <a:lnTo>
                    <a:pt x="265423" y="390418"/>
                  </a:lnTo>
                  <a:cubicBezTo>
                    <a:pt x="242735" y="390504"/>
                    <a:pt x="223466" y="373835"/>
                    <a:pt x="220275" y="351366"/>
                  </a:cubicBezTo>
                  <a:lnTo>
                    <a:pt x="220275" y="230113"/>
                  </a:lnTo>
                  <a:lnTo>
                    <a:pt x="67875" y="230113"/>
                  </a:lnTo>
                  <a:lnTo>
                    <a:pt x="67875" y="390418"/>
                  </a:lnTo>
                  <a:lnTo>
                    <a:pt x="-515" y="390418"/>
                  </a:lnTo>
                  <a:lnTo>
                    <a:pt x="-515" y="-107"/>
                  </a:lnTo>
                  <a:lnTo>
                    <a:pt x="67875" y="-107"/>
                  </a:lnTo>
                  <a:lnTo>
                    <a:pt x="67875" y="161818"/>
                  </a:lnTo>
                  <a:lnTo>
                    <a:pt x="220275" y="161818"/>
                  </a:lnTo>
                  <a:lnTo>
                    <a:pt x="220275" y="-107"/>
                  </a:lnTo>
                  <a:lnTo>
                    <a:pt x="288569" y="-107"/>
                  </a:lnTo>
                  <a:lnTo>
                    <a:pt x="288569" y="310313"/>
                  </a:lnTo>
                  <a:cubicBezTo>
                    <a:pt x="288979" y="318486"/>
                    <a:pt x="295723" y="324896"/>
                    <a:pt x="303905" y="324886"/>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7" name="TextBox 16">
            <a:extLst>
              <a:ext uri="{FF2B5EF4-FFF2-40B4-BE49-F238E27FC236}">
                <a16:creationId xmlns:a16="http://schemas.microsoft.com/office/drawing/2014/main" id="{31F3B22B-2037-D7F3-FBFB-EA96E9C4332E}"/>
              </a:ext>
            </a:extLst>
          </p:cNvPr>
          <p:cNvSpPr txBox="1"/>
          <p:nvPr/>
        </p:nvSpPr>
        <p:spPr>
          <a:xfrm>
            <a:off x="696554" y="2256359"/>
            <a:ext cx="3265846"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3057"/>
                </a:solidFill>
                <a:effectLst/>
                <a:uLnTx/>
                <a:uFillTx/>
                <a:latin typeface="Arial" panose="020B0604020202020204" pitchFamily="34" charset="0"/>
                <a:ea typeface="+mn-ea"/>
                <a:cs typeface="Arial" panose="020B0604020202020204" pitchFamily="34" charset="0"/>
              </a:rPr>
              <a:t>YOU RISK:</a:t>
            </a:r>
          </a:p>
        </p:txBody>
      </p:sp>
      <p:sp>
        <p:nvSpPr>
          <p:cNvPr id="18" name="TextBox 17">
            <a:extLst>
              <a:ext uri="{FF2B5EF4-FFF2-40B4-BE49-F238E27FC236}">
                <a16:creationId xmlns:a16="http://schemas.microsoft.com/office/drawing/2014/main" id="{A0733588-18E9-7179-2930-B88C474D6F9E}"/>
              </a:ext>
            </a:extLst>
          </p:cNvPr>
          <p:cNvSpPr txBox="1"/>
          <p:nvPr/>
        </p:nvSpPr>
        <p:spPr>
          <a:xfrm>
            <a:off x="696554" y="1308408"/>
            <a:ext cx="3646846" cy="1089529"/>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003057"/>
                </a:solidFill>
                <a:effectLst/>
                <a:uLnTx/>
                <a:uFillTx/>
                <a:latin typeface="Arial" panose="020B0604020202020204" pitchFamily="34" charset="0"/>
                <a:ea typeface="+mn-ea"/>
                <a:cs typeface="Arial" panose="020B0604020202020204" pitchFamily="34" charset="0"/>
              </a:rPr>
              <a:t>AS THREATS GET CLOSER, </a:t>
            </a:r>
          </a:p>
        </p:txBody>
      </p:sp>
      <p:cxnSp>
        <p:nvCxnSpPr>
          <p:cNvPr id="19" name="Straight Connector 18">
            <a:extLst>
              <a:ext uri="{FF2B5EF4-FFF2-40B4-BE49-F238E27FC236}">
                <a16:creationId xmlns:a16="http://schemas.microsoft.com/office/drawing/2014/main" id="{8018BE1E-0D09-311D-3DB9-E5E4DF12313C}"/>
              </a:ext>
            </a:extLst>
          </p:cNvPr>
          <p:cNvCxnSpPr>
            <a:cxnSpLocks/>
          </p:cNvCxnSpPr>
          <p:nvPr/>
        </p:nvCxnSpPr>
        <p:spPr>
          <a:xfrm>
            <a:off x="0" y="2864902"/>
            <a:ext cx="3945467" cy="0"/>
          </a:xfrm>
          <a:prstGeom prst="line">
            <a:avLst/>
          </a:prstGeom>
          <a:ln w="1016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CA2A72DE-F98B-4FDC-51BC-6011518E068E}"/>
              </a:ext>
            </a:extLst>
          </p:cNvPr>
          <p:cNvSpPr txBox="1"/>
          <p:nvPr/>
        </p:nvSpPr>
        <p:spPr>
          <a:xfrm>
            <a:off x="754175" y="3443201"/>
            <a:ext cx="2149892" cy="1538883"/>
          </a:xfrm>
          <a:prstGeom prst="rect">
            <a:avLst/>
          </a:prstGeom>
          <a:noFill/>
        </p:spPr>
        <p:txBody>
          <a:bodyPr wrap="square">
            <a:spAutoFit/>
          </a:bodyPr>
          <a:lstStyle>
            <a:defPPr>
              <a:defRPr lang="en-US"/>
            </a:defPPr>
            <a:lvl1pPr marR="0" lvl="0" indent="0" fontAlgn="auto">
              <a:lnSpc>
                <a:spcPct val="100000"/>
              </a:lnSpc>
              <a:spcBef>
                <a:spcPts val="0"/>
              </a:spcBef>
              <a:spcAft>
                <a:spcPts val="0"/>
              </a:spcAft>
              <a:buClrTx/>
              <a:buSzTx/>
              <a:buFontTx/>
              <a:buNone/>
              <a:tabLst/>
              <a:defRPr kumimoji="0" sz="1600" b="0" i="0" u="none" strike="noStrike" cap="none" spc="0" normalizeH="0" baseline="0">
                <a:ln>
                  <a:noFill/>
                </a:ln>
                <a:solidFill>
                  <a:prstClr val="white"/>
                </a:solidFill>
                <a:effectLst/>
                <a:uLnTx/>
                <a:uFillTx/>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100000"/>
              </a:lnSpc>
              <a:spcBef>
                <a:spcPts val="0"/>
              </a:spcBef>
              <a:spcAft>
                <a:spcPts val="1200"/>
              </a:spcAft>
              <a:buClrTx/>
              <a:buSzTx/>
              <a:buFontTx/>
              <a:buNone/>
              <a:tabLst/>
              <a:defRPr/>
            </a:pPr>
            <a:r>
              <a:rPr kumimoji="0" lang="en-US" sz="1600" b="0" i="0" u="none" strike="noStrike" kern="1200" cap="none" spc="0" normalizeH="0" baseline="0" noProof="0" dirty="0">
                <a:ln>
                  <a:noFill/>
                </a:ln>
                <a:solidFill>
                  <a:srgbClr val="003057"/>
                </a:solidFill>
                <a:effectLst/>
                <a:uLnTx/>
                <a:uFillTx/>
                <a:latin typeface="Arial" panose="020B0604020202020204" pitchFamily="34" charset="0"/>
                <a:ea typeface="+mn-ea"/>
                <a:cs typeface="Arial" panose="020B0604020202020204" pitchFamily="34" charset="0"/>
              </a:rPr>
              <a:t>Growth contracting</a:t>
            </a:r>
          </a:p>
          <a:p>
            <a:pPr marL="0" marR="0" lvl="0" indent="0" algn="l" defTabSz="914400" rtl="0" eaLnBrk="1" fontAlgn="auto" latinLnBrk="0" hangingPunct="1">
              <a:lnSpc>
                <a:spcPct val="100000"/>
              </a:lnSpc>
              <a:spcBef>
                <a:spcPts val="0"/>
              </a:spcBef>
              <a:spcAft>
                <a:spcPts val="1200"/>
              </a:spcAft>
              <a:buClrTx/>
              <a:buSzTx/>
              <a:buFontTx/>
              <a:buNone/>
              <a:tabLst/>
              <a:defRPr/>
            </a:pPr>
            <a:r>
              <a:rPr kumimoji="0" lang="en-US" sz="1600" b="0" i="0" u="none" strike="noStrike" kern="1200" cap="none" spc="0" normalizeH="0" baseline="0" noProof="0" dirty="0">
                <a:ln>
                  <a:noFill/>
                </a:ln>
                <a:solidFill>
                  <a:srgbClr val="003057"/>
                </a:solidFill>
                <a:effectLst/>
                <a:uLnTx/>
                <a:uFillTx/>
                <a:latin typeface="Arial" panose="020B0604020202020204" pitchFamily="34" charset="0"/>
                <a:ea typeface="+mn-ea"/>
                <a:cs typeface="Arial" panose="020B0604020202020204" pitchFamily="34" charset="0"/>
              </a:rPr>
              <a:t>Getting left behind</a:t>
            </a:r>
          </a:p>
          <a:p>
            <a:pPr marL="0" marR="0" lvl="0" indent="0" algn="l" defTabSz="914400" rtl="0" eaLnBrk="1" fontAlgn="auto" latinLnBrk="0" hangingPunct="1">
              <a:lnSpc>
                <a:spcPct val="100000"/>
              </a:lnSpc>
              <a:spcBef>
                <a:spcPts val="0"/>
              </a:spcBef>
              <a:spcAft>
                <a:spcPts val="1200"/>
              </a:spcAft>
              <a:buClrTx/>
              <a:buSzTx/>
              <a:buFontTx/>
              <a:buNone/>
              <a:tabLst/>
              <a:defRPr/>
            </a:pPr>
            <a:r>
              <a:rPr kumimoji="0" lang="en-US" sz="1600" b="0" i="0" u="none" strike="noStrike" kern="1200" cap="none" spc="0" normalizeH="0" baseline="0" noProof="0" dirty="0">
                <a:ln>
                  <a:noFill/>
                </a:ln>
                <a:solidFill>
                  <a:srgbClr val="003057"/>
                </a:solidFill>
                <a:effectLst/>
                <a:uLnTx/>
                <a:uFillTx/>
                <a:latin typeface="Arial" panose="020B0604020202020204" pitchFamily="34" charset="0"/>
                <a:ea typeface="+mn-ea"/>
                <a:cs typeface="Arial" panose="020B0604020202020204" pitchFamily="34" charset="0"/>
              </a:rPr>
              <a:t>Losing market share</a:t>
            </a:r>
          </a:p>
          <a:p>
            <a:pPr marL="0" marR="0" lvl="0" indent="0" algn="l" defTabSz="914400" rtl="0" eaLnBrk="1" fontAlgn="auto" latinLnBrk="0" hangingPunct="1">
              <a:lnSpc>
                <a:spcPct val="100000"/>
              </a:lnSpc>
              <a:spcBef>
                <a:spcPts val="0"/>
              </a:spcBef>
              <a:spcAft>
                <a:spcPts val="1200"/>
              </a:spcAft>
              <a:buClrTx/>
              <a:buSzTx/>
              <a:buFontTx/>
              <a:buNone/>
              <a:tabLst/>
              <a:defRPr/>
            </a:pPr>
            <a:r>
              <a:rPr kumimoji="0" lang="en-US" sz="1600" b="0" i="0" u="none" strike="noStrike" kern="1200" cap="none" spc="0" normalizeH="0" baseline="0" noProof="0" dirty="0">
                <a:ln>
                  <a:noFill/>
                </a:ln>
                <a:solidFill>
                  <a:srgbClr val="003057"/>
                </a:solidFill>
                <a:effectLst/>
                <a:uLnTx/>
                <a:uFillTx/>
                <a:latin typeface="Arial" panose="020B0604020202020204" pitchFamily="34" charset="0"/>
                <a:ea typeface="+mn-ea"/>
                <a:cs typeface="Arial" panose="020B0604020202020204" pitchFamily="34" charset="0"/>
              </a:rPr>
              <a:t>Margins eroding</a:t>
            </a:r>
          </a:p>
        </p:txBody>
      </p:sp>
      <p:cxnSp>
        <p:nvCxnSpPr>
          <p:cNvPr id="26" name="Straight Connector 25">
            <a:extLst>
              <a:ext uri="{FF2B5EF4-FFF2-40B4-BE49-F238E27FC236}">
                <a16:creationId xmlns:a16="http://schemas.microsoft.com/office/drawing/2014/main" id="{29D89E87-1715-D4FC-062F-137D10F83189}"/>
              </a:ext>
            </a:extLst>
          </p:cNvPr>
          <p:cNvCxnSpPr>
            <a:cxnSpLocks/>
          </p:cNvCxnSpPr>
          <p:nvPr/>
        </p:nvCxnSpPr>
        <p:spPr>
          <a:xfrm>
            <a:off x="827617" y="3793319"/>
            <a:ext cx="1856316" cy="0"/>
          </a:xfrm>
          <a:prstGeom prst="line">
            <a:avLst/>
          </a:prstGeom>
          <a:ln>
            <a:solidFill>
              <a:srgbClr val="0068A5">
                <a:alpha val="60000"/>
              </a:srgb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41C637BF-A665-60DB-A9BF-73841989C73C}"/>
              </a:ext>
            </a:extLst>
          </p:cNvPr>
          <p:cNvCxnSpPr>
            <a:cxnSpLocks/>
          </p:cNvCxnSpPr>
          <p:nvPr/>
        </p:nvCxnSpPr>
        <p:spPr>
          <a:xfrm>
            <a:off x="827617" y="4233585"/>
            <a:ext cx="1856316" cy="0"/>
          </a:xfrm>
          <a:prstGeom prst="line">
            <a:avLst/>
          </a:prstGeom>
          <a:ln>
            <a:solidFill>
              <a:srgbClr val="0068A5">
                <a:alpha val="60000"/>
              </a:srgb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75B87F64-5EC1-B369-D1BF-B0CECBF66601}"/>
              </a:ext>
            </a:extLst>
          </p:cNvPr>
          <p:cNvCxnSpPr>
            <a:cxnSpLocks/>
          </p:cNvCxnSpPr>
          <p:nvPr/>
        </p:nvCxnSpPr>
        <p:spPr>
          <a:xfrm>
            <a:off x="827617" y="4623052"/>
            <a:ext cx="1856316" cy="0"/>
          </a:xfrm>
          <a:prstGeom prst="line">
            <a:avLst/>
          </a:prstGeom>
          <a:ln>
            <a:solidFill>
              <a:srgbClr val="0068A5">
                <a:alpha val="60000"/>
              </a:srgbClr>
            </a:solidFill>
          </a:ln>
        </p:spPr>
        <p:style>
          <a:lnRef idx="1">
            <a:schemeClr val="accent1"/>
          </a:lnRef>
          <a:fillRef idx="0">
            <a:schemeClr val="accent1"/>
          </a:fillRef>
          <a:effectRef idx="0">
            <a:schemeClr val="accent1"/>
          </a:effectRef>
          <a:fontRef idx="minor">
            <a:schemeClr val="tx1"/>
          </a:fontRef>
        </p:style>
      </p:cxnSp>
      <p:pic>
        <p:nvPicPr>
          <p:cNvPr id="31" name="Graphic 30">
            <a:extLst>
              <a:ext uri="{FF2B5EF4-FFF2-40B4-BE49-F238E27FC236}">
                <a16:creationId xmlns:a16="http://schemas.microsoft.com/office/drawing/2014/main" id="{7838CEB3-4952-4ACC-51F6-F0FE95DEBF0E}"/>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5293606" y="3774751"/>
            <a:ext cx="956663" cy="461838"/>
          </a:xfrm>
          <a:prstGeom prst="rect">
            <a:avLst/>
          </a:prstGeom>
        </p:spPr>
      </p:pic>
      <p:sp>
        <p:nvSpPr>
          <p:cNvPr id="32" name="Rectangle 31">
            <a:extLst>
              <a:ext uri="{FF2B5EF4-FFF2-40B4-BE49-F238E27FC236}">
                <a16:creationId xmlns:a16="http://schemas.microsoft.com/office/drawing/2014/main" id="{FD5918EF-9A3E-D637-734D-0C29E87290B7}"/>
              </a:ext>
            </a:extLst>
          </p:cNvPr>
          <p:cNvSpPr/>
          <p:nvPr/>
        </p:nvSpPr>
        <p:spPr>
          <a:xfrm>
            <a:off x="7137956" y="3377470"/>
            <a:ext cx="119063" cy="177800"/>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a:extLst>
              <a:ext uri="{FF2B5EF4-FFF2-40B4-BE49-F238E27FC236}">
                <a16:creationId xmlns:a16="http://schemas.microsoft.com/office/drawing/2014/main" id="{52448D6C-EB21-EF91-794F-D5F6A944DD75}"/>
              </a:ext>
            </a:extLst>
          </p:cNvPr>
          <p:cNvSpPr/>
          <p:nvPr/>
        </p:nvSpPr>
        <p:spPr>
          <a:xfrm>
            <a:off x="7433858" y="3151680"/>
            <a:ext cx="119063" cy="349249"/>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Rectangle 33">
            <a:extLst>
              <a:ext uri="{FF2B5EF4-FFF2-40B4-BE49-F238E27FC236}">
                <a16:creationId xmlns:a16="http://schemas.microsoft.com/office/drawing/2014/main" id="{18301130-9EC4-293A-F2CA-D583CC7E23E5}"/>
              </a:ext>
            </a:extLst>
          </p:cNvPr>
          <p:cNvSpPr/>
          <p:nvPr/>
        </p:nvSpPr>
        <p:spPr>
          <a:xfrm>
            <a:off x="7729760" y="3440971"/>
            <a:ext cx="119063" cy="203200"/>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Rectangle 34">
            <a:extLst>
              <a:ext uri="{FF2B5EF4-FFF2-40B4-BE49-F238E27FC236}">
                <a16:creationId xmlns:a16="http://schemas.microsoft.com/office/drawing/2014/main" id="{A580EA02-CC9C-F9ED-F496-B1D0DD59BEB1}"/>
              </a:ext>
            </a:extLst>
          </p:cNvPr>
          <p:cNvSpPr/>
          <p:nvPr/>
        </p:nvSpPr>
        <p:spPr>
          <a:xfrm>
            <a:off x="8025662" y="3240946"/>
            <a:ext cx="119063" cy="174624"/>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6" name="Rectangle 35">
            <a:extLst>
              <a:ext uri="{FF2B5EF4-FFF2-40B4-BE49-F238E27FC236}">
                <a16:creationId xmlns:a16="http://schemas.microsoft.com/office/drawing/2014/main" id="{DBE78341-A2BC-743F-FD05-BB8B70B64A3A}"/>
              </a:ext>
            </a:extLst>
          </p:cNvPr>
          <p:cNvSpPr/>
          <p:nvPr/>
        </p:nvSpPr>
        <p:spPr>
          <a:xfrm>
            <a:off x="8321564" y="3376679"/>
            <a:ext cx="119063" cy="295275"/>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37" name="Straight Connector 36">
            <a:extLst>
              <a:ext uri="{FF2B5EF4-FFF2-40B4-BE49-F238E27FC236}">
                <a16:creationId xmlns:a16="http://schemas.microsoft.com/office/drawing/2014/main" id="{84A9AD8D-869B-E001-F537-C13728D39BBC}"/>
              </a:ext>
            </a:extLst>
          </p:cNvPr>
          <p:cNvCxnSpPr>
            <a:cxnSpLocks/>
          </p:cNvCxnSpPr>
          <p:nvPr/>
        </p:nvCxnSpPr>
        <p:spPr>
          <a:xfrm>
            <a:off x="7133193" y="4244977"/>
            <a:ext cx="1309688" cy="0"/>
          </a:xfrm>
          <a:prstGeom prst="lin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sp>
        <p:nvSpPr>
          <p:cNvPr id="38" name="Rectangle 37">
            <a:extLst>
              <a:ext uri="{FF2B5EF4-FFF2-40B4-BE49-F238E27FC236}">
                <a16:creationId xmlns:a16="http://schemas.microsoft.com/office/drawing/2014/main" id="{BEE6E500-78C7-6F89-98BF-DCC1EF5B7AB1}"/>
              </a:ext>
            </a:extLst>
          </p:cNvPr>
          <p:cNvSpPr/>
          <p:nvPr/>
        </p:nvSpPr>
        <p:spPr>
          <a:xfrm>
            <a:off x="7137956" y="3542569"/>
            <a:ext cx="119063" cy="488951"/>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9" name="Rectangle 38">
            <a:extLst>
              <a:ext uri="{FF2B5EF4-FFF2-40B4-BE49-F238E27FC236}">
                <a16:creationId xmlns:a16="http://schemas.microsoft.com/office/drawing/2014/main" id="{D3822BE1-45E8-0FBB-C81E-C0D99ED36BAC}"/>
              </a:ext>
            </a:extLst>
          </p:cNvPr>
          <p:cNvSpPr/>
          <p:nvPr/>
        </p:nvSpPr>
        <p:spPr>
          <a:xfrm>
            <a:off x="7433858" y="3491770"/>
            <a:ext cx="119063" cy="409576"/>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Rectangle 39">
            <a:extLst>
              <a:ext uri="{FF2B5EF4-FFF2-40B4-BE49-F238E27FC236}">
                <a16:creationId xmlns:a16="http://schemas.microsoft.com/office/drawing/2014/main" id="{2648F922-ED54-8C1E-9AC1-9100DC2DC768}"/>
              </a:ext>
            </a:extLst>
          </p:cNvPr>
          <p:cNvSpPr/>
          <p:nvPr/>
        </p:nvSpPr>
        <p:spPr>
          <a:xfrm>
            <a:off x="7729760" y="3628294"/>
            <a:ext cx="119063" cy="482599"/>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1" name="Rectangle 40">
            <a:extLst>
              <a:ext uri="{FF2B5EF4-FFF2-40B4-BE49-F238E27FC236}">
                <a16:creationId xmlns:a16="http://schemas.microsoft.com/office/drawing/2014/main" id="{62238B78-C08D-4EF4-3C19-EA627B7699F3}"/>
              </a:ext>
            </a:extLst>
          </p:cNvPr>
          <p:cNvSpPr/>
          <p:nvPr/>
        </p:nvSpPr>
        <p:spPr>
          <a:xfrm>
            <a:off x="8025662" y="3377469"/>
            <a:ext cx="119063" cy="622301"/>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2" name="Rectangle 41">
            <a:extLst>
              <a:ext uri="{FF2B5EF4-FFF2-40B4-BE49-F238E27FC236}">
                <a16:creationId xmlns:a16="http://schemas.microsoft.com/office/drawing/2014/main" id="{92B6530C-ED5E-EFCF-E5BF-1D44EAF85BE5}"/>
              </a:ext>
            </a:extLst>
          </p:cNvPr>
          <p:cNvSpPr/>
          <p:nvPr/>
        </p:nvSpPr>
        <p:spPr>
          <a:xfrm>
            <a:off x="8321564" y="3634645"/>
            <a:ext cx="119063" cy="431800"/>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3" name="Rectangle 42">
            <a:extLst>
              <a:ext uri="{FF2B5EF4-FFF2-40B4-BE49-F238E27FC236}">
                <a16:creationId xmlns:a16="http://schemas.microsoft.com/office/drawing/2014/main" id="{F0296AC3-9E33-E9AB-76A6-A8E9D3A9A38A}"/>
              </a:ext>
            </a:extLst>
          </p:cNvPr>
          <p:cNvSpPr/>
          <p:nvPr/>
        </p:nvSpPr>
        <p:spPr>
          <a:xfrm>
            <a:off x="7137956" y="4009295"/>
            <a:ext cx="119063" cy="140428"/>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4" name="Rectangle 43">
            <a:extLst>
              <a:ext uri="{FF2B5EF4-FFF2-40B4-BE49-F238E27FC236}">
                <a16:creationId xmlns:a16="http://schemas.microsoft.com/office/drawing/2014/main" id="{B5B619CA-5C05-57BC-076B-EBDB83C895CA}"/>
              </a:ext>
            </a:extLst>
          </p:cNvPr>
          <p:cNvSpPr/>
          <p:nvPr/>
        </p:nvSpPr>
        <p:spPr>
          <a:xfrm>
            <a:off x="7433858" y="3875946"/>
            <a:ext cx="119063" cy="273778"/>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5" name="Rectangle 44">
            <a:extLst>
              <a:ext uri="{FF2B5EF4-FFF2-40B4-BE49-F238E27FC236}">
                <a16:creationId xmlns:a16="http://schemas.microsoft.com/office/drawing/2014/main" id="{99574BB4-4448-D3DB-4BF1-CAC4583B966F}"/>
              </a:ext>
            </a:extLst>
          </p:cNvPr>
          <p:cNvSpPr/>
          <p:nvPr/>
        </p:nvSpPr>
        <p:spPr>
          <a:xfrm>
            <a:off x="7729760" y="4095020"/>
            <a:ext cx="119063" cy="54703"/>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 name="Rectangle 45">
            <a:extLst>
              <a:ext uri="{FF2B5EF4-FFF2-40B4-BE49-F238E27FC236}">
                <a16:creationId xmlns:a16="http://schemas.microsoft.com/office/drawing/2014/main" id="{33F42CCC-05DB-6F45-D801-847D46988DBC}"/>
              </a:ext>
            </a:extLst>
          </p:cNvPr>
          <p:cNvSpPr/>
          <p:nvPr/>
        </p:nvSpPr>
        <p:spPr>
          <a:xfrm>
            <a:off x="8025662" y="3983895"/>
            <a:ext cx="119063" cy="165828"/>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Rectangle 46">
            <a:extLst>
              <a:ext uri="{FF2B5EF4-FFF2-40B4-BE49-F238E27FC236}">
                <a16:creationId xmlns:a16="http://schemas.microsoft.com/office/drawing/2014/main" id="{8F2289C7-F0E7-34C6-36BD-48CB7CD38770}"/>
              </a:ext>
            </a:extLst>
          </p:cNvPr>
          <p:cNvSpPr/>
          <p:nvPr/>
        </p:nvSpPr>
        <p:spPr>
          <a:xfrm>
            <a:off x="8321564" y="4053745"/>
            <a:ext cx="119063" cy="95978"/>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48" name="Group 47">
            <a:extLst>
              <a:ext uri="{FF2B5EF4-FFF2-40B4-BE49-F238E27FC236}">
                <a16:creationId xmlns:a16="http://schemas.microsoft.com/office/drawing/2014/main" id="{FC38964F-072B-5FA3-00C4-E039C5C79503}"/>
              </a:ext>
            </a:extLst>
          </p:cNvPr>
          <p:cNvGrpSpPr/>
          <p:nvPr/>
        </p:nvGrpSpPr>
        <p:grpSpPr>
          <a:xfrm>
            <a:off x="7137956" y="3025774"/>
            <a:ext cx="1302671" cy="1123950"/>
            <a:chOff x="609600" y="2651854"/>
            <a:chExt cx="1302671" cy="1123950"/>
          </a:xfrm>
        </p:grpSpPr>
        <p:sp>
          <p:nvSpPr>
            <p:cNvPr id="49" name="Rectangle 48">
              <a:extLst>
                <a:ext uri="{FF2B5EF4-FFF2-40B4-BE49-F238E27FC236}">
                  <a16:creationId xmlns:a16="http://schemas.microsoft.com/office/drawing/2014/main" id="{B6BBA79F-86A7-89FB-851E-D57822B1EAC4}"/>
                </a:ext>
              </a:extLst>
            </p:cNvPr>
            <p:cNvSpPr/>
            <p:nvPr/>
          </p:nvSpPr>
          <p:spPr>
            <a:xfrm>
              <a:off x="609600" y="2651854"/>
              <a:ext cx="119063" cy="1123950"/>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0" name="Rectangle 49">
              <a:extLst>
                <a:ext uri="{FF2B5EF4-FFF2-40B4-BE49-F238E27FC236}">
                  <a16:creationId xmlns:a16="http://schemas.microsoft.com/office/drawing/2014/main" id="{58230443-CC7E-39EE-CEA8-1F18E02C4500}"/>
                </a:ext>
              </a:extLst>
            </p:cNvPr>
            <p:cNvSpPr/>
            <p:nvPr/>
          </p:nvSpPr>
          <p:spPr>
            <a:xfrm>
              <a:off x="905502" y="2651854"/>
              <a:ext cx="119063" cy="1123950"/>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1" name="Rectangle 50">
              <a:extLst>
                <a:ext uri="{FF2B5EF4-FFF2-40B4-BE49-F238E27FC236}">
                  <a16:creationId xmlns:a16="http://schemas.microsoft.com/office/drawing/2014/main" id="{64455510-C42B-3971-8D1B-F9AF12C1C738}"/>
                </a:ext>
              </a:extLst>
            </p:cNvPr>
            <p:cNvSpPr/>
            <p:nvPr/>
          </p:nvSpPr>
          <p:spPr>
            <a:xfrm>
              <a:off x="1201404" y="2651854"/>
              <a:ext cx="119063" cy="1123950"/>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2" name="Rectangle 51">
              <a:extLst>
                <a:ext uri="{FF2B5EF4-FFF2-40B4-BE49-F238E27FC236}">
                  <a16:creationId xmlns:a16="http://schemas.microsoft.com/office/drawing/2014/main" id="{71E18669-B871-52F4-7B7E-AC2F486D3083}"/>
                </a:ext>
              </a:extLst>
            </p:cNvPr>
            <p:cNvSpPr/>
            <p:nvPr/>
          </p:nvSpPr>
          <p:spPr>
            <a:xfrm>
              <a:off x="1497306" y="2651854"/>
              <a:ext cx="119063" cy="1123950"/>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3" name="Rectangle 52">
              <a:extLst>
                <a:ext uri="{FF2B5EF4-FFF2-40B4-BE49-F238E27FC236}">
                  <a16:creationId xmlns:a16="http://schemas.microsoft.com/office/drawing/2014/main" id="{8D48EF76-1989-D392-BE02-818BFB6F0A81}"/>
                </a:ext>
              </a:extLst>
            </p:cNvPr>
            <p:cNvSpPr/>
            <p:nvPr/>
          </p:nvSpPr>
          <p:spPr>
            <a:xfrm>
              <a:off x="1793208" y="2651854"/>
              <a:ext cx="119063" cy="1123950"/>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54" name="Rectangle 53">
            <a:extLst>
              <a:ext uri="{FF2B5EF4-FFF2-40B4-BE49-F238E27FC236}">
                <a16:creationId xmlns:a16="http://schemas.microsoft.com/office/drawing/2014/main" id="{95466956-0557-F4CB-835D-7F23F526299F}"/>
              </a:ext>
            </a:extLst>
          </p:cNvPr>
          <p:cNvSpPr/>
          <p:nvPr/>
        </p:nvSpPr>
        <p:spPr>
          <a:xfrm>
            <a:off x="7137956" y="3377469"/>
            <a:ext cx="119063" cy="638175"/>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5" name="Rectangle 54">
            <a:extLst>
              <a:ext uri="{FF2B5EF4-FFF2-40B4-BE49-F238E27FC236}">
                <a16:creationId xmlns:a16="http://schemas.microsoft.com/office/drawing/2014/main" id="{4BDCCBB7-E719-19A6-C717-E807DA73EBC5}"/>
              </a:ext>
            </a:extLst>
          </p:cNvPr>
          <p:cNvSpPr/>
          <p:nvPr/>
        </p:nvSpPr>
        <p:spPr>
          <a:xfrm>
            <a:off x="7729760" y="3440970"/>
            <a:ext cx="119063" cy="660399"/>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6" name="Rectangle 55">
            <a:extLst>
              <a:ext uri="{FF2B5EF4-FFF2-40B4-BE49-F238E27FC236}">
                <a16:creationId xmlns:a16="http://schemas.microsoft.com/office/drawing/2014/main" id="{7DBEA820-8DE9-10E1-C16F-483164CC2FD7}"/>
              </a:ext>
            </a:extLst>
          </p:cNvPr>
          <p:cNvSpPr/>
          <p:nvPr/>
        </p:nvSpPr>
        <p:spPr>
          <a:xfrm>
            <a:off x="8025662" y="3240946"/>
            <a:ext cx="119063" cy="758824"/>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7" name="Rectangle 56">
            <a:extLst>
              <a:ext uri="{FF2B5EF4-FFF2-40B4-BE49-F238E27FC236}">
                <a16:creationId xmlns:a16="http://schemas.microsoft.com/office/drawing/2014/main" id="{03DD82B8-0FB5-F5B7-4E1E-B3C42AF6B9CC}"/>
              </a:ext>
            </a:extLst>
          </p:cNvPr>
          <p:cNvSpPr/>
          <p:nvPr/>
        </p:nvSpPr>
        <p:spPr>
          <a:xfrm>
            <a:off x="7433858" y="3151680"/>
            <a:ext cx="119063" cy="759190"/>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8" name="Rectangle 57">
            <a:extLst>
              <a:ext uri="{FF2B5EF4-FFF2-40B4-BE49-F238E27FC236}">
                <a16:creationId xmlns:a16="http://schemas.microsoft.com/office/drawing/2014/main" id="{D895B84D-4757-8172-2269-20D784D2FBB1}"/>
              </a:ext>
            </a:extLst>
          </p:cNvPr>
          <p:cNvSpPr/>
          <p:nvPr/>
        </p:nvSpPr>
        <p:spPr>
          <a:xfrm>
            <a:off x="8321564" y="3376679"/>
            <a:ext cx="119063" cy="696116"/>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2" name="Picture 61">
            <a:extLst>
              <a:ext uri="{FF2B5EF4-FFF2-40B4-BE49-F238E27FC236}">
                <a16:creationId xmlns:a16="http://schemas.microsoft.com/office/drawing/2014/main" id="{99C29B79-AB1B-6461-26BD-96EFC79634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980199" y="4000193"/>
            <a:ext cx="2435207" cy="230098"/>
          </a:xfrm>
          <a:prstGeom prst="rect">
            <a:avLst/>
          </a:prstGeom>
        </p:spPr>
      </p:pic>
      <p:pic>
        <p:nvPicPr>
          <p:cNvPr id="61" name="Picture 60">
            <a:extLst>
              <a:ext uri="{FF2B5EF4-FFF2-40B4-BE49-F238E27FC236}">
                <a16:creationId xmlns:a16="http://schemas.microsoft.com/office/drawing/2014/main" id="{76F4F54E-9B03-ECAF-E70C-24385B2C9AF1}"/>
              </a:ext>
            </a:extLst>
          </p:cNvPr>
          <p:cNvPicPr>
            <a:picLocks noChangeAspect="1"/>
          </p:cNvPicPr>
          <p:nvPr/>
        </p:nvPicPr>
        <p:blipFill rotWithShape="1">
          <a:blip r:embed="rId3" cstate="email">
            <a:alphaModFix amt="47000"/>
            <a:extLst>
              <a:ext uri="{28A0092B-C50C-407E-A947-70E740481C1C}">
                <a14:useLocalDpi xmlns:a14="http://schemas.microsoft.com/office/drawing/2010/main"/>
              </a:ext>
            </a:extLst>
          </a:blip>
          <a:srcRect l="53086" t="39074" b="37130"/>
          <a:stretch/>
        </p:blipFill>
        <p:spPr>
          <a:xfrm>
            <a:off x="6470650" y="2679700"/>
            <a:ext cx="5718326" cy="1631950"/>
          </a:xfrm>
          <a:prstGeom prst="rect">
            <a:avLst/>
          </a:prstGeom>
        </p:spPr>
      </p:pic>
    </p:spTree>
    <p:extLst>
      <p:ext uri="{BB962C8B-B14F-4D97-AF65-F5344CB8AC3E}">
        <p14:creationId xmlns:p14="http://schemas.microsoft.com/office/powerpoint/2010/main" val="4097937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750"/>
                                        <p:tgtEl>
                                          <p:spTgt spid="18"/>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750"/>
                                        <p:tgtEl>
                                          <p:spTgt spid="17"/>
                                        </p:tgtEl>
                                      </p:cBhvr>
                                    </p:animEffect>
                                  </p:childTnLst>
                                </p:cTn>
                              </p:par>
                              <p:par>
                                <p:cTn id="11" presetID="22" presetClass="entr" presetSubtype="8" fill="hold" nodeType="withEffect">
                                  <p:stCondLst>
                                    <p:cond delay="75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childTnLst>
                          </p:cTn>
                        </p:par>
                        <p:par>
                          <p:cTn id="14" fill="hold">
                            <p:stCondLst>
                              <p:cond delay="1250"/>
                            </p:stCondLst>
                            <p:childTnLst>
                              <p:par>
                                <p:cTn id="15" presetID="22" presetClass="entr" presetSubtype="2"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right)">
                                      <p:cBhvr>
                                        <p:cTn id="17" dur="500"/>
                                        <p:tgtEl>
                                          <p:spTgt spid="5"/>
                                        </p:tgtEl>
                                      </p:cBhvr>
                                    </p:animEffect>
                                  </p:childTnLst>
                                </p:cTn>
                              </p:par>
                              <p:par>
                                <p:cTn id="18" presetID="22" presetClass="entr" presetSubtype="8" fill="hold" nodeType="with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wipe(left)">
                                      <p:cBhvr>
                                        <p:cTn id="20" dur="500"/>
                                        <p:tgtEl>
                                          <p:spTgt spid="29"/>
                                        </p:tgtEl>
                                      </p:cBhvr>
                                    </p:animEffect>
                                  </p:childTnLst>
                                </p:cTn>
                              </p:par>
                              <p:par>
                                <p:cTn id="21" presetID="22" presetClass="entr" presetSubtype="2" fill="hold" nodeType="with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right)">
                                      <p:cBhvr>
                                        <p:cTn id="23" dur="500"/>
                                        <p:tgtEl>
                                          <p:spTgt spid="30"/>
                                        </p:tgtEl>
                                      </p:cBhvr>
                                    </p:animEffect>
                                  </p:childTnLst>
                                </p:cTn>
                              </p:par>
                            </p:childTnLst>
                          </p:cTn>
                        </p:par>
                        <p:par>
                          <p:cTn id="24" fill="hold">
                            <p:stCondLst>
                              <p:cond delay="1750"/>
                            </p:stCondLst>
                            <p:childTnLst>
                              <p:par>
                                <p:cTn id="25" presetID="10" presetClass="entr" presetSubtype="0"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par>
                                <p:cTn id="28" presetID="10" presetClass="entr" presetSubtype="0" fill="hold" nodeType="with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par>
                                <p:cTn id="31" presetID="10" presetClass="entr" presetSubtype="0" fill="hold" nodeType="with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500"/>
                                        <p:tgtEl>
                                          <p:spTgt spid="27"/>
                                        </p:tgtEl>
                                      </p:cBhvr>
                                    </p:animEffect>
                                  </p:childTnLst>
                                </p:cTn>
                              </p:par>
                              <p:par>
                                <p:cTn id="34" presetID="10" presetClass="entr" presetSubtype="0"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500"/>
                                        <p:tgtEl>
                                          <p:spTgt spid="28"/>
                                        </p:tgtEl>
                                      </p:cBhvr>
                                    </p:animEffect>
                                  </p:childTnLst>
                                </p:cTn>
                              </p:par>
                              <p:par>
                                <p:cTn id="37" presetID="22" presetClass="entr" presetSubtype="4" fill="hold"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down)">
                                      <p:cBhvr>
                                        <p:cTn id="39" dur="750"/>
                                        <p:tgtEl>
                                          <p:spTgt spid="31"/>
                                        </p:tgtEl>
                                      </p:cBhvr>
                                    </p:animEffect>
                                  </p:childTnLst>
                                </p:cTn>
                              </p:par>
                              <p:par>
                                <p:cTn id="40" presetID="10" presetClass="entr" presetSubtype="0" fill="hold" grpId="0" nodeType="withEffect">
                                  <p:stCondLst>
                                    <p:cond delay="1000"/>
                                  </p:stCondLst>
                                  <p:childTnLst>
                                    <p:set>
                                      <p:cBhvr>
                                        <p:cTn id="41" dur="1" fill="hold">
                                          <p:stCondLst>
                                            <p:cond delay="0"/>
                                          </p:stCondLst>
                                        </p:cTn>
                                        <p:tgtEl>
                                          <p:spTgt spid="32"/>
                                        </p:tgtEl>
                                        <p:attrNameLst>
                                          <p:attrName>style.visibility</p:attrName>
                                        </p:attrNameLst>
                                      </p:cBhvr>
                                      <p:to>
                                        <p:strVal val="visible"/>
                                      </p:to>
                                    </p:set>
                                    <p:animEffect transition="in" filter="fade">
                                      <p:cBhvr>
                                        <p:cTn id="42" dur="500"/>
                                        <p:tgtEl>
                                          <p:spTgt spid="32"/>
                                        </p:tgtEl>
                                      </p:cBhvr>
                                    </p:animEffect>
                                  </p:childTnLst>
                                </p:cTn>
                              </p:par>
                              <p:par>
                                <p:cTn id="43" presetID="10" presetClass="entr" presetSubtype="0" fill="hold" grpId="0" nodeType="withEffect">
                                  <p:stCondLst>
                                    <p:cond delay="1000"/>
                                  </p:stCondLst>
                                  <p:childTnLst>
                                    <p:set>
                                      <p:cBhvr>
                                        <p:cTn id="44" dur="1" fill="hold">
                                          <p:stCondLst>
                                            <p:cond delay="0"/>
                                          </p:stCondLst>
                                        </p:cTn>
                                        <p:tgtEl>
                                          <p:spTgt spid="34"/>
                                        </p:tgtEl>
                                        <p:attrNameLst>
                                          <p:attrName>style.visibility</p:attrName>
                                        </p:attrNameLst>
                                      </p:cBhvr>
                                      <p:to>
                                        <p:strVal val="visible"/>
                                      </p:to>
                                    </p:set>
                                    <p:animEffect transition="in" filter="fade">
                                      <p:cBhvr>
                                        <p:cTn id="45" dur="500"/>
                                        <p:tgtEl>
                                          <p:spTgt spid="34"/>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500"/>
                                        <p:tgtEl>
                                          <p:spTgt spid="35"/>
                                        </p:tgtEl>
                                      </p:cBhvr>
                                    </p:animEffect>
                                  </p:childTnLst>
                                </p:cTn>
                              </p:par>
                              <p:par>
                                <p:cTn id="49" presetID="10" presetClass="entr" presetSubtype="0" fill="hold" grpId="0" nodeType="withEffect">
                                  <p:stCondLst>
                                    <p:cond delay="1000"/>
                                  </p:stCondLst>
                                  <p:childTnLst>
                                    <p:set>
                                      <p:cBhvr>
                                        <p:cTn id="50" dur="1" fill="hold">
                                          <p:stCondLst>
                                            <p:cond delay="0"/>
                                          </p:stCondLst>
                                        </p:cTn>
                                        <p:tgtEl>
                                          <p:spTgt spid="38"/>
                                        </p:tgtEl>
                                        <p:attrNameLst>
                                          <p:attrName>style.visibility</p:attrName>
                                        </p:attrNameLst>
                                      </p:cBhvr>
                                      <p:to>
                                        <p:strVal val="visible"/>
                                      </p:to>
                                    </p:set>
                                    <p:animEffect transition="in" filter="fade">
                                      <p:cBhvr>
                                        <p:cTn id="51" dur="500"/>
                                        <p:tgtEl>
                                          <p:spTgt spid="38"/>
                                        </p:tgtEl>
                                      </p:cBhvr>
                                    </p:animEffect>
                                  </p:childTnLst>
                                </p:cTn>
                              </p:par>
                              <p:par>
                                <p:cTn id="52" presetID="10" presetClass="entr" presetSubtype="0" fill="hold" grpId="0" nodeType="withEffect">
                                  <p:stCondLst>
                                    <p:cond delay="1000"/>
                                  </p:stCondLst>
                                  <p:childTnLst>
                                    <p:set>
                                      <p:cBhvr>
                                        <p:cTn id="53" dur="1" fill="hold">
                                          <p:stCondLst>
                                            <p:cond delay="0"/>
                                          </p:stCondLst>
                                        </p:cTn>
                                        <p:tgtEl>
                                          <p:spTgt spid="39"/>
                                        </p:tgtEl>
                                        <p:attrNameLst>
                                          <p:attrName>style.visibility</p:attrName>
                                        </p:attrNameLst>
                                      </p:cBhvr>
                                      <p:to>
                                        <p:strVal val="visible"/>
                                      </p:to>
                                    </p:set>
                                    <p:animEffect transition="in" filter="fade">
                                      <p:cBhvr>
                                        <p:cTn id="54" dur="500"/>
                                        <p:tgtEl>
                                          <p:spTgt spid="39"/>
                                        </p:tgtEl>
                                      </p:cBhvr>
                                    </p:animEffect>
                                  </p:childTnLst>
                                </p:cTn>
                              </p:par>
                              <p:par>
                                <p:cTn id="55" presetID="10" presetClass="entr" presetSubtype="0" fill="hold" grpId="0" nodeType="withEffect">
                                  <p:stCondLst>
                                    <p:cond delay="100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500"/>
                                        <p:tgtEl>
                                          <p:spTgt spid="40"/>
                                        </p:tgtEl>
                                      </p:cBhvr>
                                    </p:animEffect>
                                  </p:childTnLst>
                                </p:cTn>
                              </p:par>
                              <p:par>
                                <p:cTn id="58" presetID="10" presetClass="entr" presetSubtype="0" fill="hold" grpId="0" nodeType="withEffect">
                                  <p:stCondLst>
                                    <p:cond delay="1000"/>
                                  </p:stCondLst>
                                  <p:childTnLst>
                                    <p:set>
                                      <p:cBhvr>
                                        <p:cTn id="59" dur="1" fill="hold">
                                          <p:stCondLst>
                                            <p:cond delay="0"/>
                                          </p:stCondLst>
                                        </p:cTn>
                                        <p:tgtEl>
                                          <p:spTgt spid="41"/>
                                        </p:tgtEl>
                                        <p:attrNameLst>
                                          <p:attrName>style.visibility</p:attrName>
                                        </p:attrNameLst>
                                      </p:cBhvr>
                                      <p:to>
                                        <p:strVal val="visible"/>
                                      </p:to>
                                    </p:set>
                                    <p:animEffect transition="in" filter="fade">
                                      <p:cBhvr>
                                        <p:cTn id="60" dur="500"/>
                                        <p:tgtEl>
                                          <p:spTgt spid="41"/>
                                        </p:tgtEl>
                                      </p:cBhvr>
                                    </p:animEffect>
                                  </p:childTnLst>
                                </p:cTn>
                              </p:par>
                              <p:par>
                                <p:cTn id="61" presetID="10" presetClass="entr" presetSubtype="0" fill="hold" grpId="0" nodeType="withEffect">
                                  <p:stCondLst>
                                    <p:cond delay="1000"/>
                                  </p:stCondLst>
                                  <p:childTnLst>
                                    <p:set>
                                      <p:cBhvr>
                                        <p:cTn id="62" dur="1" fill="hold">
                                          <p:stCondLst>
                                            <p:cond delay="0"/>
                                          </p:stCondLst>
                                        </p:cTn>
                                        <p:tgtEl>
                                          <p:spTgt spid="42"/>
                                        </p:tgtEl>
                                        <p:attrNameLst>
                                          <p:attrName>style.visibility</p:attrName>
                                        </p:attrNameLst>
                                      </p:cBhvr>
                                      <p:to>
                                        <p:strVal val="visible"/>
                                      </p:to>
                                    </p:set>
                                    <p:animEffect transition="in" filter="fade">
                                      <p:cBhvr>
                                        <p:cTn id="63" dur="500"/>
                                        <p:tgtEl>
                                          <p:spTgt spid="42"/>
                                        </p:tgtEl>
                                      </p:cBhvr>
                                    </p:animEffect>
                                  </p:childTnLst>
                                </p:cTn>
                              </p:par>
                              <p:par>
                                <p:cTn id="64" presetID="10" presetClass="entr" presetSubtype="0" fill="hold" grpId="0" nodeType="withEffect">
                                  <p:stCondLst>
                                    <p:cond delay="1000"/>
                                  </p:stCondLst>
                                  <p:childTnLst>
                                    <p:set>
                                      <p:cBhvr>
                                        <p:cTn id="65" dur="1" fill="hold">
                                          <p:stCondLst>
                                            <p:cond delay="0"/>
                                          </p:stCondLst>
                                        </p:cTn>
                                        <p:tgtEl>
                                          <p:spTgt spid="47"/>
                                        </p:tgtEl>
                                        <p:attrNameLst>
                                          <p:attrName>style.visibility</p:attrName>
                                        </p:attrNameLst>
                                      </p:cBhvr>
                                      <p:to>
                                        <p:strVal val="visible"/>
                                      </p:to>
                                    </p:set>
                                    <p:animEffect transition="in" filter="fade">
                                      <p:cBhvr>
                                        <p:cTn id="66" dur="500"/>
                                        <p:tgtEl>
                                          <p:spTgt spid="47"/>
                                        </p:tgtEl>
                                      </p:cBhvr>
                                    </p:animEffect>
                                  </p:childTnLst>
                                </p:cTn>
                              </p:par>
                              <p:par>
                                <p:cTn id="67" presetID="10" presetClass="entr" presetSubtype="0" fill="hold" grpId="0" nodeType="withEffect">
                                  <p:stCondLst>
                                    <p:cond delay="1000"/>
                                  </p:stCondLst>
                                  <p:childTnLst>
                                    <p:set>
                                      <p:cBhvr>
                                        <p:cTn id="68" dur="1" fill="hold">
                                          <p:stCondLst>
                                            <p:cond delay="0"/>
                                          </p:stCondLst>
                                        </p:cTn>
                                        <p:tgtEl>
                                          <p:spTgt spid="46"/>
                                        </p:tgtEl>
                                        <p:attrNameLst>
                                          <p:attrName>style.visibility</p:attrName>
                                        </p:attrNameLst>
                                      </p:cBhvr>
                                      <p:to>
                                        <p:strVal val="visible"/>
                                      </p:to>
                                    </p:set>
                                    <p:animEffect transition="in" filter="fade">
                                      <p:cBhvr>
                                        <p:cTn id="69" dur="500"/>
                                        <p:tgtEl>
                                          <p:spTgt spid="46"/>
                                        </p:tgtEl>
                                      </p:cBhvr>
                                    </p:animEffect>
                                  </p:childTnLst>
                                </p:cTn>
                              </p:par>
                              <p:par>
                                <p:cTn id="70" presetID="10" presetClass="entr" presetSubtype="0" fill="hold" grpId="0" nodeType="withEffect">
                                  <p:stCondLst>
                                    <p:cond delay="1000"/>
                                  </p:stCondLst>
                                  <p:childTnLst>
                                    <p:set>
                                      <p:cBhvr>
                                        <p:cTn id="71" dur="1" fill="hold">
                                          <p:stCondLst>
                                            <p:cond delay="0"/>
                                          </p:stCondLst>
                                        </p:cTn>
                                        <p:tgtEl>
                                          <p:spTgt spid="45"/>
                                        </p:tgtEl>
                                        <p:attrNameLst>
                                          <p:attrName>style.visibility</p:attrName>
                                        </p:attrNameLst>
                                      </p:cBhvr>
                                      <p:to>
                                        <p:strVal val="visible"/>
                                      </p:to>
                                    </p:set>
                                    <p:animEffect transition="in" filter="fade">
                                      <p:cBhvr>
                                        <p:cTn id="72" dur="500"/>
                                        <p:tgtEl>
                                          <p:spTgt spid="45"/>
                                        </p:tgtEl>
                                      </p:cBhvr>
                                    </p:animEffect>
                                  </p:childTnLst>
                                </p:cTn>
                              </p:par>
                              <p:par>
                                <p:cTn id="73" presetID="10" presetClass="entr" presetSubtype="0" fill="hold" grpId="0" nodeType="withEffect">
                                  <p:stCondLst>
                                    <p:cond delay="1000"/>
                                  </p:stCondLst>
                                  <p:childTnLst>
                                    <p:set>
                                      <p:cBhvr>
                                        <p:cTn id="74" dur="1" fill="hold">
                                          <p:stCondLst>
                                            <p:cond delay="0"/>
                                          </p:stCondLst>
                                        </p:cTn>
                                        <p:tgtEl>
                                          <p:spTgt spid="44"/>
                                        </p:tgtEl>
                                        <p:attrNameLst>
                                          <p:attrName>style.visibility</p:attrName>
                                        </p:attrNameLst>
                                      </p:cBhvr>
                                      <p:to>
                                        <p:strVal val="visible"/>
                                      </p:to>
                                    </p:set>
                                    <p:animEffect transition="in" filter="fade">
                                      <p:cBhvr>
                                        <p:cTn id="75" dur="500"/>
                                        <p:tgtEl>
                                          <p:spTgt spid="44"/>
                                        </p:tgtEl>
                                      </p:cBhvr>
                                    </p:animEffect>
                                  </p:childTnLst>
                                </p:cTn>
                              </p:par>
                              <p:par>
                                <p:cTn id="76" presetID="10" presetClass="entr" presetSubtype="0" fill="hold" grpId="0" nodeType="withEffect">
                                  <p:stCondLst>
                                    <p:cond delay="1000"/>
                                  </p:stCondLst>
                                  <p:childTnLst>
                                    <p:set>
                                      <p:cBhvr>
                                        <p:cTn id="77" dur="1" fill="hold">
                                          <p:stCondLst>
                                            <p:cond delay="0"/>
                                          </p:stCondLst>
                                        </p:cTn>
                                        <p:tgtEl>
                                          <p:spTgt spid="43"/>
                                        </p:tgtEl>
                                        <p:attrNameLst>
                                          <p:attrName>style.visibility</p:attrName>
                                        </p:attrNameLst>
                                      </p:cBhvr>
                                      <p:to>
                                        <p:strVal val="visible"/>
                                      </p:to>
                                    </p:set>
                                    <p:animEffect transition="in" filter="fade">
                                      <p:cBhvr>
                                        <p:cTn id="78" dur="500"/>
                                        <p:tgtEl>
                                          <p:spTgt spid="43"/>
                                        </p:tgtEl>
                                      </p:cBhvr>
                                    </p:animEffect>
                                  </p:childTnLst>
                                </p:cTn>
                              </p:par>
                              <p:par>
                                <p:cTn id="79" presetID="10" presetClass="entr" presetSubtype="0" fill="hold" nodeType="withEffect">
                                  <p:stCondLst>
                                    <p:cond delay="1000"/>
                                  </p:stCondLst>
                                  <p:childTnLst>
                                    <p:set>
                                      <p:cBhvr>
                                        <p:cTn id="80" dur="1" fill="hold">
                                          <p:stCondLst>
                                            <p:cond delay="0"/>
                                          </p:stCondLst>
                                        </p:cTn>
                                        <p:tgtEl>
                                          <p:spTgt spid="48"/>
                                        </p:tgtEl>
                                        <p:attrNameLst>
                                          <p:attrName>style.visibility</p:attrName>
                                        </p:attrNameLst>
                                      </p:cBhvr>
                                      <p:to>
                                        <p:strVal val="visible"/>
                                      </p:to>
                                    </p:set>
                                    <p:animEffect transition="in" filter="fade">
                                      <p:cBhvr>
                                        <p:cTn id="81" dur="500"/>
                                        <p:tgtEl>
                                          <p:spTgt spid="48"/>
                                        </p:tgtEl>
                                      </p:cBhvr>
                                    </p:animEffect>
                                  </p:childTnLst>
                                </p:cTn>
                              </p:par>
                              <p:par>
                                <p:cTn id="82" presetID="22" presetClass="entr" presetSubtype="8" fill="hold" nodeType="withEffect">
                                  <p:stCondLst>
                                    <p:cond delay="1250"/>
                                  </p:stCondLst>
                                  <p:childTnLst>
                                    <p:set>
                                      <p:cBhvr>
                                        <p:cTn id="83" dur="1" fill="hold">
                                          <p:stCondLst>
                                            <p:cond delay="0"/>
                                          </p:stCondLst>
                                        </p:cTn>
                                        <p:tgtEl>
                                          <p:spTgt spid="37"/>
                                        </p:tgtEl>
                                        <p:attrNameLst>
                                          <p:attrName>style.visibility</p:attrName>
                                        </p:attrNameLst>
                                      </p:cBhvr>
                                      <p:to>
                                        <p:strVal val="visible"/>
                                      </p:to>
                                    </p:set>
                                    <p:animEffect transition="in" filter="wipe(left)">
                                      <p:cBhvr>
                                        <p:cTn id="84" dur="500"/>
                                        <p:tgtEl>
                                          <p:spTgt spid="37"/>
                                        </p:tgtEl>
                                      </p:cBhvr>
                                    </p:animEffect>
                                  </p:childTnLst>
                                </p:cTn>
                              </p:par>
                              <p:par>
                                <p:cTn id="85" presetID="17" presetClass="exit" presetSubtype="4" fill="hold" grpId="1" nodeType="withEffect">
                                  <p:stCondLst>
                                    <p:cond delay="2000"/>
                                  </p:stCondLst>
                                  <p:childTnLst>
                                    <p:anim calcmode="lin" valueType="num">
                                      <p:cBhvr>
                                        <p:cTn id="86" dur="500"/>
                                        <p:tgtEl>
                                          <p:spTgt spid="32"/>
                                        </p:tgtEl>
                                        <p:attrNameLst>
                                          <p:attrName>ppt_x</p:attrName>
                                        </p:attrNameLst>
                                      </p:cBhvr>
                                      <p:tavLst>
                                        <p:tav tm="0">
                                          <p:val>
                                            <p:strVal val="ppt_x"/>
                                          </p:val>
                                        </p:tav>
                                        <p:tav tm="100000">
                                          <p:val>
                                            <p:strVal val="ppt_x"/>
                                          </p:val>
                                        </p:tav>
                                      </p:tavLst>
                                    </p:anim>
                                    <p:anim calcmode="lin" valueType="num">
                                      <p:cBhvr>
                                        <p:cTn id="87" dur="500"/>
                                        <p:tgtEl>
                                          <p:spTgt spid="32"/>
                                        </p:tgtEl>
                                        <p:attrNameLst>
                                          <p:attrName>ppt_y</p:attrName>
                                        </p:attrNameLst>
                                      </p:cBhvr>
                                      <p:tavLst>
                                        <p:tav tm="0">
                                          <p:val>
                                            <p:strVal val="ppt_y"/>
                                          </p:val>
                                        </p:tav>
                                        <p:tav tm="100000">
                                          <p:val>
                                            <p:strVal val="ppt_y+ppt_h/2"/>
                                          </p:val>
                                        </p:tav>
                                      </p:tavLst>
                                    </p:anim>
                                    <p:anim calcmode="lin" valueType="num">
                                      <p:cBhvr>
                                        <p:cTn id="88" dur="500"/>
                                        <p:tgtEl>
                                          <p:spTgt spid="32"/>
                                        </p:tgtEl>
                                        <p:attrNameLst>
                                          <p:attrName>ppt_w</p:attrName>
                                        </p:attrNameLst>
                                      </p:cBhvr>
                                      <p:tavLst>
                                        <p:tav tm="0">
                                          <p:val>
                                            <p:strVal val="ppt_w"/>
                                          </p:val>
                                        </p:tav>
                                        <p:tav tm="100000">
                                          <p:val>
                                            <p:strVal val="ppt_w"/>
                                          </p:val>
                                        </p:tav>
                                      </p:tavLst>
                                    </p:anim>
                                    <p:anim calcmode="lin" valueType="num">
                                      <p:cBhvr>
                                        <p:cTn id="89" dur="500"/>
                                        <p:tgtEl>
                                          <p:spTgt spid="32"/>
                                        </p:tgtEl>
                                        <p:attrNameLst>
                                          <p:attrName>ppt_h</p:attrName>
                                        </p:attrNameLst>
                                      </p:cBhvr>
                                      <p:tavLst>
                                        <p:tav tm="0">
                                          <p:val>
                                            <p:strVal val="ppt_h"/>
                                          </p:val>
                                        </p:tav>
                                        <p:tav tm="100000">
                                          <p:val>
                                            <p:fltVal val="0"/>
                                          </p:val>
                                        </p:tav>
                                      </p:tavLst>
                                    </p:anim>
                                    <p:set>
                                      <p:cBhvr>
                                        <p:cTn id="90" dur="1" fill="hold">
                                          <p:stCondLst>
                                            <p:cond delay="499"/>
                                          </p:stCondLst>
                                        </p:cTn>
                                        <p:tgtEl>
                                          <p:spTgt spid="32"/>
                                        </p:tgtEl>
                                        <p:attrNameLst>
                                          <p:attrName>style.visibility</p:attrName>
                                        </p:attrNameLst>
                                      </p:cBhvr>
                                      <p:to>
                                        <p:strVal val="hidden"/>
                                      </p:to>
                                    </p:set>
                                  </p:childTnLst>
                                </p:cTn>
                              </p:par>
                              <p:par>
                                <p:cTn id="91" presetID="17" presetClass="exit" presetSubtype="4" fill="hold" grpId="1" nodeType="withEffect">
                                  <p:stCondLst>
                                    <p:cond delay="2000"/>
                                  </p:stCondLst>
                                  <p:childTnLst>
                                    <p:anim calcmode="lin" valueType="num">
                                      <p:cBhvr>
                                        <p:cTn id="92" dur="500"/>
                                        <p:tgtEl>
                                          <p:spTgt spid="34"/>
                                        </p:tgtEl>
                                        <p:attrNameLst>
                                          <p:attrName>ppt_x</p:attrName>
                                        </p:attrNameLst>
                                      </p:cBhvr>
                                      <p:tavLst>
                                        <p:tav tm="0">
                                          <p:val>
                                            <p:strVal val="ppt_x"/>
                                          </p:val>
                                        </p:tav>
                                        <p:tav tm="100000">
                                          <p:val>
                                            <p:strVal val="ppt_x"/>
                                          </p:val>
                                        </p:tav>
                                      </p:tavLst>
                                    </p:anim>
                                    <p:anim calcmode="lin" valueType="num">
                                      <p:cBhvr>
                                        <p:cTn id="93" dur="500"/>
                                        <p:tgtEl>
                                          <p:spTgt spid="34"/>
                                        </p:tgtEl>
                                        <p:attrNameLst>
                                          <p:attrName>ppt_y</p:attrName>
                                        </p:attrNameLst>
                                      </p:cBhvr>
                                      <p:tavLst>
                                        <p:tav tm="0">
                                          <p:val>
                                            <p:strVal val="ppt_y"/>
                                          </p:val>
                                        </p:tav>
                                        <p:tav tm="100000">
                                          <p:val>
                                            <p:strVal val="ppt_y+ppt_h/2"/>
                                          </p:val>
                                        </p:tav>
                                      </p:tavLst>
                                    </p:anim>
                                    <p:anim calcmode="lin" valueType="num">
                                      <p:cBhvr>
                                        <p:cTn id="94" dur="500"/>
                                        <p:tgtEl>
                                          <p:spTgt spid="34"/>
                                        </p:tgtEl>
                                        <p:attrNameLst>
                                          <p:attrName>ppt_w</p:attrName>
                                        </p:attrNameLst>
                                      </p:cBhvr>
                                      <p:tavLst>
                                        <p:tav tm="0">
                                          <p:val>
                                            <p:strVal val="ppt_w"/>
                                          </p:val>
                                        </p:tav>
                                        <p:tav tm="100000">
                                          <p:val>
                                            <p:strVal val="ppt_w"/>
                                          </p:val>
                                        </p:tav>
                                      </p:tavLst>
                                    </p:anim>
                                    <p:anim calcmode="lin" valueType="num">
                                      <p:cBhvr>
                                        <p:cTn id="95" dur="500"/>
                                        <p:tgtEl>
                                          <p:spTgt spid="34"/>
                                        </p:tgtEl>
                                        <p:attrNameLst>
                                          <p:attrName>ppt_h</p:attrName>
                                        </p:attrNameLst>
                                      </p:cBhvr>
                                      <p:tavLst>
                                        <p:tav tm="0">
                                          <p:val>
                                            <p:strVal val="ppt_h"/>
                                          </p:val>
                                        </p:tav>
                                        <p:tav tm="100000">
                                          <p:val>
                                            <p:fltVal val="0"/>
                                          </p:val>
                                        </p:tav>
                                      </p:tavLst>
                                    </p:anim>
                                    <p:set>
                                      <p:cBhvr>
                                        <p:cTn id="96" dur="1" fill="hold">
                                          <p:stCondLst>
                                            <p:cond delay="499"/>
                                          </p:stCondLst>
                                        </p:cTn>
                                        <p:tgtEl>
                                          <p:spTgt spid="34"/>
                                        </p:tgtEl>
                                        <p:attrNameLst>
                                          <p:attrName>style.visibility</p:attrName>
                                        </p:attrNameLst>
                                      </p:cBhvr>
                                      <p:to>
                                        <p:strVal val="hidden"/>
                                      </p:to>
                                    </p:set>
                                  </p:childTnLst>
                                </p:cTn>
                              </p:par>
                              <p:par>
                                <p:cTn id="97" presetID="17" presetClass="exit" presetSubtype="4" fill="hold" grpId="1" nodeType="withEffect">
                                  <p:stCondLst>
                                    <p:cond delay="2000"/>
                                  </p:stCondLst>
                                  <p:childTnLst>
                                    <p:anim calcmode="lin" valueType="num">
                                      <p:cBhvr>
                                        <p:cTn id="98" dur="500"/>
                                        <p:tgtEl>
                                          <p:spTgt spid="35"/>
                                        </p:tgtEl>
                                        <p:attrNameLst>
                                          <p:attrName>ppt_x</p:attrName>
                                        </p:attrNameLst>
                                      </p:cBhvr>
                                      <p:tavLst>
                                        <p:tav tm="0">
                                          <p:val>
                                            <p:strVal val="ppt_x"/>
                                          </p:val>
                                        </p:tav>
                                        <p:tav tm="100000">
                                          <p:val>
                                            <p:strVal val="ppt_x"/>
                                          </p:val>
                                        </p:tav>
                                      </p:tavLst>
                                    </p:anim>
                                    <p:anim calcmode="lin" valueType="num">
                                      <p:cBhvr>
                                        <p:cTn id="99" dur="500"/>
                                        <p:tgtEl>
                                          <p:spTgt spid="35"/>
                                        </p:tgtEl>
                                        <p:attrNameLst>
                                          <p:attrName>ppt_y</p:attrName>
                                        </p:attrNameLst>
                                      </p:cBhvr>
                                      <p:tavLst>
                                        <p:tav tm="0">
                                          <p:val>
                                            <p:strVal val="ppt_y"/>
                                          </p:val>
                                        </p:tav>
                                        <p:tav tm="100000">
                                          <p:val>
                                            <p:strVal val="ppt_y+ppt_h/2"/>
                                          </p:val>
                                        </p:tav>
                                      </p:tavLst>
                                    </p:anim>
                                    <p:anim calcmode="lin" valueType="num">
                                      <p:cBhvr>
                                        <p:cTn id="100" dur="500"/>
                                        <p:tgtEl>
                                          <p:spTgt spid="35"/>
                                        </p:tgtEl>
                                        <p:attrNameLst>
                                          <p:attrName>ppt_w</p:attrName>
                                        </p:attrNameLst>
                                      </p:cBhvr>
                                      <p:tavLst>
                                        <p:tav tm="0">
                                          <p:val>
                                            <p:strVal val="ppt_w"/>
                                          </p:val>
                                        </p:tav>
                                        <p:tav tm="100000">
                                          <p:val>
                                            <p:strVal val="ppt_w"/>
                                          </p:val>
                                        </p:tav>
                                      </p:tavLst>
                                    </p:anim>
                                    <p:anim calcmode="lin" valueType="num">
                                      <p:cBhvr>
                                        <p:cTn id="101" dur="500"/>
                                        <p:tgtEl>
                                          <p:spTgt spid="35"/>
                                        </p:tgtEl>
                                        <p:attrNameLst>
                                          <p:attrName>ppt_h</p:attrName>
                                        </p:attrNameLst>
                                      </p:cBhvr>
                                      <p:tavLst>
                                        <p:tav tm="0">
                                          <p:val>
                                            <p:strVal val="ppt_h"/>
                                          </p:val>
                                        </p:tav>
                                        <p:tav tm="100000">
                                          <p:val>
                                            <p:fltVal val="0"/>
                                          </p:val>
                                        </p:tav>
                                      </p:tavLst>
                                    </p:anim>
                                    <p:set>
                                      <p:cBhvr>
                                        <p:cTn id="102" dur="1" fill="hold">
                                          <p:stCondLst>
                                            <p:cond delay="499"/>
                                          </p:stCondLst>
                                        </p:cTn>
                                        <p:tgtEl>
                                          <p:spTgt spid="35"/>
                                        </p:tgtEl>
                                        <p:attrNameLst>
                                          <p:attrName>style.visibility</p:attrName>
                                        </p:attrNameLst>
                                      </p:cBhvr>
                                      <p:to>
                                        <p:strVal val="hidden"/>
                                      </p:to>
                                    </p:set>
                                  </p:childTnLst>
                                </p:cTn>
                              </p:par>
                              <p:par>
                                <p:cTn id="103" presetID="17" presetClass="entr" presetSubtype="4" fill="hold" grpId="0" nodeType="withEffect">
                                  <p:stCondLst>
                                    <p:cond delay="2000"/>
                                  </p:stCondLst>
                                  <p:childTnLst>
                                    <p:set>
                                      <p:cBhvr>
                                        <p:cTn id="104" dur="1" fill="hold">
                                          <p:stCondLst>
                                            <p:cond delay="0"/>
                                          </p:stCondLst>
                                        </p:cTn>
                                        <p:tgtEl>
                                          <p:spTgt spid="33"/>
                                        </p:tgtEl>
                                        <p:attrNameLst>
                                          <p:attrName>style.visibility</p:attrName>
                                        </p:attrNameLst>
                                      </p:cBhvr>
                                      <p:to>
                                        <p:strVal val="visible"/>
                                      </p:to>
                                    </p:set>
                                    <p:anim calcmode="lin" valueType="num">
                                      <p:cBhvr>
                                        <p:cTn id="105" dur="500" fill="hold"/>
                                        <p:tgtEl>
                                          <p:spTgt spid="33"/>
                                        </p:tgtEl>
                                        <p:attrNameLst>
                                          <p:attrName>ppt_x</p:attrName>
                                        </p:attrNameLst>
                                      </p:cBhvr>
                                      <p:tavLst>
                                        <p:tav tm="0">
                                          <p:val>
                                            <p:strVal val="#ppt_x"/>
                                          </p:val>
                                        </p:tav>
                                        <p:tav tm="100000">
                                          <p:val>
                                            <p:strVal val="#ppt_x"/>
                                          </p:val>
                                        </p:tav>
                                      </p:tavLst>
                                    </p:anim>
                                    <p:anim calcmode="lin" valueType="num">
                                      <p:cBhvr>
                                        <p:cTn id="106" dur="500" fill="hold"/>
                                        <p:tgtEl>
                                          <p:spTgt spid="33"/>
                                        </p:tgtEl>
                                        <p:attrNameLst>
                                          <p:attrName>ppt_y</p:attrName>
                                        </p:attrNameLst>
                                      </p:cBhvr>
                                      <p:tavLst>
                                        <p:tav tm="0">
                                          <p:val>
                                            <p:strVal val="#ppt_y+#ppt_h/2"/>
                                          </p:val>
                                        </p:tav>
                                        <p:tav tm="100000">
                                          <p:val>
                                            <p:strVal val="#ppt_y"/>
                                          </p:val>
                                        </p:tav>
                                      </p:tavLst>
                                    </p:anim>
                                    <p:anim calcmode="lin" valueType="num">
                                      <p:cBhvr>
                                        <p:cTn id="107" dur="500" fill="hold"/>
                                        <p:tgtEl>
                                          <p:spTgt spid="33"/>
                                        </p:tgtEl>
                                        <p:attrNameLst>
                                          <p:attrName>ppt_w</p:attrName>
                                        </p:attrNameLst>
                                      </p:cBhvr>
                                      <p:tavLst>
                                        <p:tav tm="0">
                                          <p:val>
                                            <p:strVal val="#ppt_w"/>
                                          </p:val>
                                        </p:tav>
                                        <p:tav tm="100000">
                                          <p:val>
                                            <p:strVal val="#ppt_w"/>
                                          </p:val>
                                        </p:tav>
                                      </p:tavLst>
                                    </p:anim>
                                    <p:anim calcmode="lin" valueType="num">
                                      <p:cBhvr>
                                        <p:cTn id="108" dur="500" fill="hold"/>
                                        <p:tgtEl>
                                          <p:spTgt spid="33"/>
                                        </p:tgtEl>
                                        <p:attrNameLst>
                                          <p:attrName>ppt_h</p:attrName>
                                        </p:attrNameLst>
                                      </p:cBhvr>
                                      <p:tavLst>
                                        <p:tav tm="0">
                                          <p:val>
                                            <p:fltVal val="0"/>
                                          </p:val>
                                        </p:tav>
                                        <p:tav tm="100000">
                                          <p:val>
                                            <p:strVal val="#ppt_h"/>
                                          </p:val>
                                        </p:tav>
                                      </p:tavLst>
                                    </p:anim>
                                  </p:childTnLst>
                                </p:cTn>
                              </p:par>
                              <p:par>
                                <p:cTn id="109" presetID="17" presetClass="entr" presetSubtype="4" fill="hold" grpId="0" nodeType="withEffect">
                                  <p:stCondLst>
                                    <p:cond delay="2000"/>
                                  </p:stCondLst>
                                  <p:childTnLst>
                                    <p:set>
                                      <p:cBhvr>
                                        <p:cTn id="110" dur="1" fill="hold">
                                          <p:stCondLst>
                                            <p:cond delay="0"/>
                                          </p:stCondLst>
                                        </p:cTn>
                                        <p:tgtEl>
                                          <p:spTgt spid="36"/>
                                        </p:tgtEl>
                                        <p:attrNameLst>
                                          <p:attrName>style.visibility</p:attrName>
                                        </p:attrNameLst>
                                      </p:cBhvr>
                                      <p:to>
                                        <p:strVal val="visible"/>
                                      </p:to>
                                    </p:set>
                                    <p:anim calcmode="lin" valueType="num">
                                      <p:cBhvr>
                                        <p:cTn id="111" dur="500" fill="hold"/>
                                        <p:tgtEl>
                                          <p:spTgt spid="36"/>
                                        </p:tgtEl>
                                        <p:attrNameLst>
                                          <p:attrName>ppt_x</p:attrName>
                                        </p:attrNameLst>
                                      </p:cBhvr>
                                      <p:tavLst>
                                        <p:tav tm="0">
                                          <p:val>
                                            <p:strVal val="#ppt_x"/>
                                          </p:val>
                                        </p:tav>
                                        <p:tav tm="100000">
                                          <p:val>
                                            <p:strVal val="#ppt_x"/>
                                          </p:val>
                                        </p:tav>
                                      </p:tavLst>
                                    </p:anim>
                                    <p:anim calcmode="lin" valueType="num">
                                      <p:cBhvr>
                                        <p:cTn id="112" dur="500" fill="hold"/>
                                        <p:tgtEl>
                                          <p:spTgt spid="36"/>
                                        </p:tgtEl>
                                        <p:attrNameLst>
                                          <p:attrName>ppt_y</p:attrName>
                                        </p:attrNameLst>
                                      </p:cBhvr>
                                      <p:tavLst>
                                        <p:tav tm="0">
                                          <p:val>
                                            <p:strVal val="#ppt_y+#ppt_h/2"/>
                                          </p:val>
                                        </p:tav>
                                        <p:tav tm="100000">
                                          <p:val>
                                            <p:strVal val="#ppt_y"/>
                                          </p:val>
                                        </p:tav>
                                      </p:tavLst>
                                    </p:anim>
                                    <p:anim calcmode="lin" valueType="num">
                                      <p:cBhvr>
                                        <p:cTn id="113" dur="500" fill="hold"/>
                                        <p:tgtEl>
                                          <p:spTgt spid="36"/>
                                        </p:tgtEl>
                                        <p:attrNameLst>
                                          <p:attrName>ppt_w</p:attrName>
                                        </p:attrNameLst>
                                      </p:cBhvr>
                                      <p:tavLst>
                                        <p:tav tm="0">
                                          <p:val>
                                            <p:strVal val="#ppt_w"/>
                                          </p:val>
                                        </p:tav>
                                        <p:tav tm="100000">
                                          <p:val>
                                            <p:strVal val="#ppt_w"/>
                                          </p:val>
                                        </p:tav>
                                      </p:tavLst>
                                    </p:anim>
                                    <p:anim calcmode="lin" valueType="num">
                                      <p:cBhvr>
                                        <p:cTn id="114" dur="500" fill="hold"/>
                                        <p:tgtEl>
                                          <p:spTgt spid="36"/>
                                        </p:tgtEl>
                                        <p:attrNameLst>
                                          <p:attrName>ppt_h</p:attrName>
                                        </p:attrNameLst>
                                      </p:cBhvr>
                                      <p:tavLst>
                                        <p:tav tm="0">
                                          <p:val>
                                            <p:fltVal val="0"/>
                                          </p:val>
                                        </p:tav>
                                        <p:tav tm="100000">
                                          <p:val>
                                            <p:strVal val="#ppt_h"/>
                                          </p:val>
                                        </p:tav>
                                      </p:tavLst>
                                    </p:anim>
                                  </p:childTnLst>
                                </p:cTn>
                              </p:par>
                              <p:par>
                                <p:cTn id="115" presetID="17" presetClass="entr" presetSubtype="4" fill="hold" grpId="2" nodeType="withEffect">
                                  <p:stCondLst>
                                    <p:cond delay="2500"/>
                                  </p:stCondLst>
                                  <p:childTnLst>
                                    <p:set>
                                      <p:cBhvr>
                                        <p:cTn id="116" dur="1" fill="hold">
                                          <p:stCondLst>
                                            <p:cond delay="0"/>
                                          </p:stCondLst>
                                        </p:cTn>
                                        <p:tgtEl>
                                          <p:spTgt spid="32"/>
                                        </p:tgtEl>
                                        <p:attrNameLst>
                                          <p:attrName>style.visibility</p:attrName>
                                        </p:attrNameLst>
                                      </p:cBhvr>
                                      <p:to>
                                        <p:strVal val="visible"/>
                                      </p:to>
                                    </p:set>
                                    <p:anim calcmode="lin" valueType="num">
                                      <p:cBhvr>
                                        <p:cTn id="117" dur="500" fill="hold"/>
                                        <p:tgtEl>
                                          <p:spTgt spid="32"/>
                                        </p:tgtEl>
                                        <p:attrNameLst>
                                          <p:attrName>ppt_x</p:attrName>
                                        </p:attrNameLst>
                                      </p:cBhvr>
                                      <p:tavLst>
                                        <p:tav tm="0">
                                          <p:val>
                                            <p:strVal val="#ppt_x"/>
                                          </p:val>
                                        </p:tav>
                                        <p:tav tm="100000">
                                          <p:val>
                                            <p:strVal val="#ppt_x"/>
                                          </p:val>
                                        </p:tav>
                                      </p:tavLst>
                                    </p:anim>
                                    <p:anim calcmode="lin" valueType="num">
                                      <p:cBhvr>
                                        <p:cTn id="118" dur="500" fill="hold"/>
                                        <p:tgtEl>
                                          <p:spTgt spid="32"/>
                                        </p:tgtEl>
                                        <p:attrNameLst>
                                          <p:attrName>ppt_y</p:attrName>
                                        </p:attrNameLst>
                                      </p:cBhvr>
                                      <p:tavLst>
                                        <p:tav tm="0">
                                          <p:val>
                                            <p:strVal val="#ppt_y+#ppt_h/2"/>
                                          </p:val>
                                        </p:tav>
                                        <p:tav tm="100000">
                                          <p:val>
                                            <p:strVal val="#ppt_y"/>
                                          </p:val>
                                        </p:tav>
                                      </p:tavLst>
                                    </p:anim>
                                    <p:anim calcmode="lin" valueType="num">
                                      <p:cBhvr>
                                        <p:cTn id="119" dur="500" fill="hold"/>
                                        <p:tgtEl>
                                          <p:spTgt spid="32"/>
                                        </p:tgtEl>
                                        <p:attrNameLst>
                                          <p:attrName>ppt_w</p:attrName>
                                        </p:attrNameLst>
                                      </p:cBhvr>
                                      <p:tavLst>
                                        <p:tav tm="0">
                                          <p:val>
                                            <p:strVal val="#ppt_w"/>
                                          </p:val>
                                        </p:tav>
                                        <p:tav tm="100000">
                                          <p:val>
                                            <p:strVal val="#ppt_w"/>
                                          </p:val>
                                        </p:tav>
                                      </p:tavLst>
                                    </p:anim>
                                    <p:anim calcmode="lin" valueType="num">
                                      <p:cBhvr>
                                        <p:cTn id="120" dur="500" fill="hold"/>
                                        <p:tgtEl>
                                          <p:spTgt spid="32"/>
                                        </p:tgtEl>
                                        <p:attrNameLst>
                                          <p:attrName>ppt_h</p:attrName>
                                        </p:attrNameLst>
                                      </p:cBhvr>
                                      <p:tavLst>
                                        <p:tav tm="0">
                                          <p:val>
                                            <p:fltVal val="0"/>
                                          </p:val>
                                        </p:tav>
                                        <p:tav tm="100000">
                                          <p:val>
                                            <p:strVal val="#ppt_h"/>
                                          </p:val>
                                        </p:tav>
                                      </p:tavLst>
                                    </p:anim>
                                  </p:childTnLst>
                                </p:cTn>
                              </p:par>
                              <p:par>
                                <p:cTn id="121" presetID="17" presetClass="entr" presetSubtype="4" fill="hold" grpId="2" nodeType="withEffect">
                                  <p:stCondLst>
                                    <p:cond delay="2500"/>
                                  </p:stCondLst>
                                  <p:childTnLst>
                                    <p:set>
                                      <p:cBhvr>
                                        <p:cTn id="122" dur="1" fill="hold">
                                          <p:stCondLst>
                                            <p:cond delay="0"/>
                                          </p:stCondLst>
                                        </p:cTn>
                                        <p:tgtEl>
                                          <p:spTgt spid="34"/>
                                        </p:tgtEl>
                                        <p:attrNameLst>
                                          <p:attrName>style.visibility</p:attrName>
                                        </p:attrNameLst>
                                      </p:cBhvr>
                                      <p:to>
                                        <p:strVal val="visible"/>
                                      </p:to>
                                    </p:set>
                                    <p:anim calcmode="lin" valueType="num">
                                      <p:cBhvr>
                                        <p:cTn id="123" dur="500" fill="hold"/>
                                        <p:tgtEl>
                                          <p:spTgt spid="34"/>
                                        </p:tgtEl>
                                        <p:attrNameLst>
                                          <p:attrName>ppt_x</p:attrName>
                                        </p:attrNameLst>
                                      </p:cBhvr>
                                      <p:tavLst>
                                        <p:tav tm="0">
                                          <p:val>
                                            <p:strVal val="#ppt_x"/>
                                          </p:val>
                                        </p:tav>
                                        <p:tav tm="100000">
                                          <p:val>
                                            <p:strVal val="#ppt_x"/>
                                          </p:val>
                                        </p:tav>
                                      </p:tavLst>
                                    </p:anim>
                                    <p:anim calcmode="lin" valueType="num">
                                      <p:cBhvr>
                                        <p:cTn id="124" dur="500" fill="hold"/>
                                        <p:tgtEl>
                                          <p:spTgt spid="34"/>
                                        </p:tgtEl>
                                        <p:attrNameLst>
                                          <p:attrName>ppt_y</p:attrName>
                                        </p:attrNameLst>
                                      </p:cBhvr>
                                      <p:tavLst>
                                        <p:tav tm="0">
                                          <p:val>
                                            <p:strVal val="#ppt_y+#ppt_h/2"/>
                                          </p:val>
                                        </p:tav>
                                        <p:tav tm="100000">
                                          <p:val>
                                            <p:strVal val="#ppt_y"/>
                                          </p:val>
                                        </p:tav>
                                      </p:tavLst>
                                    </p:anim>
                                    <p:anim calcmode="lin" valueType="num">
                                      <p:cBhvr>
                                        <p:cTn id="125" dur="500" fill="hold"/>
                                        <p:tgtEl>
                                          <p:spTgt spid="34"/>
                                        </p:tgtEl>
                                        <p:attrNameLst>
                                          <p:attrName>ppt_w</p:attrName>
                                        </p:attrNameLst>
                                      </p:cBhvr>
                                      <p:tavLst>
                                        <p:tav tm="0">
                                          <p:val>
                                            <p:strVal val="#ppt_w"/>
                                          </p:val>
                                        </p:tav>
                                        <p:tav tm="100000">
                                          <p:val>
                                            <p:strVal val="#ppt_w"/>
                                          </p:val>
                                        </p:tav>
                                      </p:tavLst>
                                    </p:anim>
                                    <p:anim calcmode="lin" valueType="num">
                                      <p:cBhvr>
                                        <p:cTn id="126" dur="500" fill="hold"/>
                                        <p:tgtEl>
                                          <p:spTgt spid="34"/>
                                        </p:tgtEl>
                                        <p:attrNameLst>
                                          <p:attrName>ppt_h</p:attrName>
                                        </p:attrNameLst>
                                      </p:cBhvr>
                                      <p:tavLst>
                                        <p:tav tm="0">
                                          <p:val>
                                            <p:fltVal val="0"/>
                                          </p:val>
                                        </p:tav>
                                        <p:tav tm="100000">
                                          <p:val>
                                            <p:strVal val="#ppt_h"/>
                                          </p:val>
                                        </p:tav>
                                      </p:tavLst>
                                    </p:anim>
                                  </p:childTnLst>
                                </p:cTn>
                              </p:par>
                              <p:par>
                                <p:cTn id="127" presetID="17" presetClass="entr" presetSubtype="4" fill="hold" grpId="2" nodeType="withEffect">
                                  <p:stCondLst>
                                    <p:cond delay="2500"/>
                                  </p:stCondLst>
                                  <p:childTnLst>
                                    <p:set>
                                      <p:cBhvr>
                                        <p:cTn id="128" dur="1" fill="hold">
                                          <p:stCondLst>
                                            <p:cond delay="0"/>
                                          </p:stCondLst>
                                        </p:cTn>
                                        <p:tgtEl>
                                          <p:spTgt spid="35"/>
                                        </p:tgtEl>
                                        <p:attrNameLst>
                                          <p:attrName>style.visibility</p:attrName>
                                        </p:attrNameLst>
                                      </p:cBhvr>
                                      <p:to>
                                        <p:strVal val="visible"/>
                                      </p:to>
                                    </p:set>
                                    <p:anim calcmode="lin" valueType="num">
                                      <p:cBhvr>
                                        <p:cTn id="129" dur="500" fill="hold"/>
                                        <p:tgtEl>
                                          <p:spTgt spid="35"/>
                                        </p:tgtEl>
                                        <p:attrNameLst>
                                          <p:attrName>ppt_x</p:attrName>
                                        </p:attrNameLst>
                                      </p:cBhvr>
                                      <p:tavLst>
                                        <p:tav tm="0">
                                          <p:val>
                                            <p:strVal val="#ppt_x"/>
                                          </p:val>
                                        </p:tav>
                                        <p:tav tm="100000">
                                          <p:val>
                                            <p:strVal val="#ppt_x"/>
                                          </p:val>
                                        </p:tav>
                                      </p:tavLst>
                                    </p:anim>
                                    <p:anim calcmode="lin" valueType="num">
                                      <p:cBhvr>
                                        <p:cTn id="130" dur="500" fill="hold"/>
                                        <p:tgtEl>
                                          <p:spTgt spid="35"/>
                                        </p:tgtEl>
                                        <p:attrNameLst>
                                          <p:attrName>ppt_y</p:attrName>
                                        </p:attrNameLst>
                                      </p:cBhvr>
                                      <p:tavLst>
                                        <p:tav tm="0">
                                          <p:val>
                                            <p:strVal val="#ppt_y+#ppt_h/2"/>
                                          </p:val>
                                        </p:tav>
                                        <p:tav tm="100000">
                                          <p:val>
                                            <p:strVal val="#ppt_y"/>
                                          </p:val>
                                        </p:tav>
                                      </p:tavLst>
                                    </p:anim>
                                    <p:anim calcmode="lin" valueType="num">
                                      <p:cBhvr>
                                        <p:cTn id="131" dur="500" fill="hold"/>
                                        <p:tgtEl>
                                          <p:spTgt spid="35"/>
                                        </p:tgtEl>
                                        <p:attrNameLst>
                                          <p:attrName>ppt_w</p:attrName>
                                        </p:attrNameLst>
                                      </p:cBhvr>
                                      <p:tavLst>
                                        <p:tav tm="0">
                                          <p:val>
                                            <p:strVal val="#ppt_w"/>
                                          </p:val>
                                        </p:tav>
                                        <p:tav tm="100000">
                                          <p:val>
                                            <p:strVal val="#ppt_w"/>
                                          </p:val>
                                        </p:tav>
                                      </p:tavLst>
                                    </p:anim>
                                    <p:anim calcmode="lin" valueType="num">
                                      <p:cBhvr>
                                        <p:cTn id="132" dur="500" fill="hold"/>
                                        <p:tgtEl>
                                          <p:spTgt spid="35"/>
                                        </p:tgtEl>
                                        <p:attrNameLst>
                                          <p:attrName>ppt_h</p:attrName>
                                        </p:attrNameLst>
                                      </p:cBhvr>
                                      <p:tavLst>
                                        <p:tav tm="0">
                                          <p:val>
                                            <p:fltVal val="0"/>
                                          </p:val>
                                        </p:tav>
                                        <p:tav tm="100000">
                                          <p:val>
                                            <p:strVal val="#ppt_h"/>
                                          </p:val>
                                        </p:tav>
                                      </p:tavLst>
                                    </p:anim>
                                  </p:childTnLst>
                                </p:cTn>
                              </p:par>
                              <p:par>
                                <p:cTn id="133" presetID="17" presetClass="exit" presetSubtype="4" fill="hold" grpId="1" nodeType="withEffect">
                                  <p:stCondLst>
                                    <p:cond delay="2500"/>
                                  </p:stCondLst>
                                  <p:childTnLst>
                                    <p:anim calcmode="lin" valueType="num">
                                      <p:cBhvr>
                                        <p:cTn id="134" dur="500"/>
                                        <p:tgtEl>
                                          <p:spTgt spid="33"/>
                                        </p:tgtEl>
                                        <p:attrNameLst>
                                          <p:attrName>ppt_x</p:attrName>
                                        </p:attrNameLst>
                                      </p:cBhvr>
                                      <p:tavLst>
                                        <p:tav tm="0">
                                          <p:val>
                                            <p:strVal val="ppt_x"/>
                                          </p:val>
                                        </p:tav>
                                        <p:tav tm="100000">
                                          <p:val>
                                            <p:strVal val="ppt_x"/>
                                          </p:val>
                                        </p:tav>
                                      </p:tavLst>
                                    </p:anim>
                                    <p:anim calcmode="lin" valueType="num">
                                      <p:cBhvr>
                                        <p:cTn id="135" dur="500"/>
                                        <p:tgtEl>
                                          <p:spTgt spid="33"/>
                                        </p:tgtEl>
                                        <p:attrNameLst>
                                          <p:attrName>ppt_y</p:attrName>
                                        </p:attrNameLst>
                                      </p:cBhvr>
                                      <p:tavLst>
                                        <p:tav tm="0">
                                          <p:val>
                                            <p:strVal val="ppt_y"/>
                                          </p:val>
                                        </p:tav>
                                        <p:tav tm="100000">
                                          <p:val>
                                            <p:strVal val="ppt_y+ppt_h/2"/>
                                          </p:val>
                                        </p:tav>
                                      </p:tavLst>
                                    </p:anim>
                                    <p:anim calcmode="lin" valueType="num">
                                      <p:cBhvr>
                                        <p:cTn id="136" dur="500"/>
                                        <p:tgtEl>
                                          <p:spTgt spid="33"/>
                                        </p:tgtEl>
                                        <p:attrNameLst>
                                          <p:attrName>ppt_w</p:attrName>
                                        </p:attrNameLst>
                                      </p:cBhvr>
                                      <p:tavLst>
                                        <p:tav tm="0">
                                          <p:val>
                                            <p:strVal val="ppt_w"/>
                                          </p:val>
                                        </p:tav>
                                        <p:tav tm="100000">
                                          <p:val>
                                            <p:strVal val="ppt_w"/>
                                          </p:val>
                                        </p:tav>
                                      </p:tavLst>
                                    </p:anim>
                                    <p:anim calcmode="lin" valueType="num">
                                      <p:cBhvr>
                                        <p:cTn id="137" dur="500"/>
                                        <p:tgtEl>
                                          <p:spTgt spid="33"/>
                                        </p:tgtEl>
                                        <p:attrNameLst>
                                          <p:attrName>ppt_h</p:attrName>
                                        </p:attrNameLst>
                                      </p:cBhvr>
                                      <p:tavLst>
                                        <p:tav tm="0">
                                          <p:val>
                                            <p:strVal val="ppt_h"/>
                                          </p:val>
                                        </p:tav>
                                        <p:tav tm="100000">
                                          <p:val>
                                            <p:fltVal val="0"/>
                                          </p:val>
                                        </p:tav>
                                      </p:tavLst>
                                    </p:anim>
                                    <p:set>
                                      <p:cBhvr>
                                        <p:cTn id="138" dur="1" fill="hold">
                                          <p:stCondLst>
                                            <p:cond delay="499"/>
                                          </p:stCondLst>
                                        </p:cTn>
                                        <p:tgtEl>
                                          <p:spTgt spid="33"/>
                                        </p:tgtEl>
                                        <p:attrNameLst>
                                          <p:attrName>style.visibility</p:attrName>
                                        </p:attrNameLst>
                                      </p:cBhvr>
                                      <p:to>
                                        <p:strVal val="hidden"/>
                                      </p:to>
                                    </p:set>
                                  </p:childTnLst>
                                </p:cTn>
                              </p:par>
                              <p:par>
                                <p:cTn id="139" presetID="17" presetClass="exit" presetSubtype="4" fill="hold" grpId="1" nodeType="withEffect">
                                  <p:stCondLst>
                                    <p:cond delay="2500"/>
                                  </p:stCondLst>
                                  <p:childTnLst>
                                    <p:anim calcmode="lin" valueType="num">
                                      <p:cBhvr>
                                        <p:cTn id="140" dur="500"/>
                                        <p:tgtEl>
                                          <p:spTgt spid="36"/>
                                        </p:tgtEl>
                                        <p:attrNameLst>
                                          <p:attrName>ppt_x</p:attrName>
                                        </p:attrNameLst>
                                      </p:cBhvr>
                                      <p:tavLst>
                                        <p:tav tm="0">
                                          <p:val>
                                            <p:strVal val="ppt_x"/>
                                          </p:val>
                                        </p:tav>
                                        <p:tav tm="100000">
                                          <p:val>
                                            <p:strVal val="ppt_x"/>
                                          </p:val>
                                        </p:tav>
                                      </p:tavLst>
                                    </p:anim>
                                    <p:anim calcmode="lin" valueType="num">
                                      <p:cBhvr>
                                        <p:cTn id="141" dur="500"/>
                                        <p:tgtEl>
                                          <p:spTgt spid="36"/>
                                        </p:tgtEl>
                                        <p:attrNameLst>
                                          <p:attrName>ppt_y</p:attrName>
                                        </p:attrNameLst>
                                      </p:cBhvr>
                                      <p:tavLst>
                                        <p:tav tm="0">
                                          <p:val>
                                            <p:strVal val="ppt_y"/>
                                          </p:val>
                                        </p:tav>
                                        <p:tav tm="100000">
                                          <p:val>
                                            <p:strVal val="ppt_y+ppt_h/2"/>
                                          </p:val>
                                        </p:tav>
                                      </p:tavLst>
                                    </p:anim>
                                    <p:anim calcmode="lin" valueType="num">
                                      <p:cBhvr>
                                        <p:cTn id="142" dur="500"/>
                                        <p:tgtEl>
                                          <p:spTgt spid="36"/>
                                        </p:tgtEl>
                                        <p:attrNameLst>
                                          <p:attrName>ppt_w</p:attrName>
                                        </p:attrNameLst>
                                      </p:cBhvr>
                                      <p:tavLst>
                                        <p:tav tm="0">
                                          <p:val>
                                            <p:strVal val="ppt_w"/>
                                          </p:val>
                                        </p:tav>
                                        <p:tav tm="100000">
                                          <p:val>
                                            <p:strVal val="ppt_w"/>
                                          </p:val>
                                        </p:tav>
                                      </p:tavLst>
                                    </p:anim>
                                    <p:anim calcmode="lin" valueType="num">
                                      <p:cBhvr>
                                        <p:cTn id="143" dur="500"/>
                                        <p:tgtEl>
                                          <p:spTgt spid="36"/>
                                        </p:tgtEl>
                                        <p:attrNameLst>
                                          <p:attrName>ppt_h</p:attrName>
                                        </p:attrNameLst>
                                      </p:cBhvr>
                                      <p:tavLst>
                                        <p:tav tm="0">
                                          <p:val>
                                            <p:strVal val="ppt_h"/>
                                          </p:val>
                                        </p:tav>
                                        <p:tav tm="100000">
                                          <p:val>
                                            <p:fltVal val="0"/>
                                          </p:val>
                                        </p:tav>
                                      </p:tavLst>
                                    </p:anim>
                                    <p:set>
                                      <p:cBhvr>
                                        <p:cTn id="144" dur="1" fill="hold">
                                          <p:stCondLst>
                                            <p:cond delay="499"/>
                                          </p:stCondLst>
                                        </p:cTn>
                                        <p:tgtEl>
                                          <p:spTgt spid="36"/>
                                        </p:tgtEl>
                                        <p:attrNameLst>
                                          <p:attrName>style.visibility</p:attrName>
                                        </p:attrNameLst>
                                      </p:cBhvr>
                                      <p:to>
                                        <p:strVal val="hidden"/>
                                      </p:to>
                                    </p:set>
                                  </p:childTnLst>
                                </p:cTn>
                              </p:par>
                              <p:par>
                                <p:cTn id="145" presetID="1" presetClass="exit" presetSubtype="0" fill="hold" grpId="1" nodeType="withEffect">
                                  <p:stCondLst>
                                    <p:cond delay="3000"/>
                                  </p:stCondLst>
                                  <p:childTnLst>
                                    <p:set>
                                      <p:cBhvr>
                                        <p:cTn id="146" dur="1" fill="hold">
                                          <p:stCondLst>
                                            <p:cond delay="0"/>
                                          </p:stCondLst>
                                        </p:cTn>
                                        <p:tgtEl>
                                          <p:spTgt spid="38"/>
                                        </p:tgtEl>
                                        <p:attrNameLst>
                                          <p:attrName>style.visibility</p:attrName>
                                        </p:attrNameLst>
                                      </p:cBhvr>
                                      <p:to>
                                        <p:strVal val="hidden"/>
                                      </p:to>
                                    </p:set>
                                  </p:childTnLst>
                                </p:cTn>
                              </p:par>
                              <p:par>
                                <p:cTn id="147" presetID="1" presetClass="exit" presetSubtype="0" fill="hold" grpId="1" nodeType="withEffect">
                                  <p:stCondLst>
                                    <p:cond delay="3000"/>
                                  </p:stCondLst>
                                  <p:childTnLst>
                                    <p:set>
                                      <p:cBhvr>
                                        <p:cTn id="148" dur="1" fill="hold">
                                          <p:stCondLst>
                                            <p:cond delay="0"/>
                                          </p:stCondLst>
                                        </p:cTn>
                                        <p:tgtEl>
                                          <p:spTgt spid="40"/>
                                        </p:tgtEl>
                                        <p:attrNameLst>
                                          <p:attrName>style.visibility</p:attrName>
                                        </p:attrNameLst>
                                      </p:cBhvr>
                                      <p:to>
                                        <p:strVal val="hidden"/>
                                      </p:to>
                                    </p:set>
                                  </p:childTnLst>
                                </p:cTn>
                              </p:par>
                              <p:par>
                                <p:cTn id="149" presetID="1" presetClass="exit" presetSubtype="0" fill="hold" grpId="1" nodeType="withEffect">
                                  <p:stCondLst>
                                    <p:cond delay="3000"/>
                                  </p:stCondLst>
                                  <p:childTnLst>
                                    <p:set>
                                      <p:cBhvr>
                                        <p:cTn id="150" dur="1" fill="hold">
                                          <p:stCondLst>
                                            <p:cond delay="0"/>
                                          </p:stCondLst>
                                        </p:cTn>
                                        <p:tgtEl>
                                          <p:spTgt spid="41"/>
                                        </p:tgtEl>
                                        <p:attrNameLst>
                                          <p:attrName>style.visibility</p:attrName>
                                        </p:attrNameLst>
                                      </p:cBhvr>
                                      <p:to>
                                        <p:strVal val="hidden"/>
                                      </p:to>
                                    </p:set>
                                  </p:childTnLst>
                                </p:cTn>
                              </p:par>
                              <p:par>
                                <p:cTn id="151" presetID="1" presetClass="exit" presetSubtype="0" fill="hold" grpId="3" nodeType="withEffect">
                                  <p:stCondLst>
                                    <p:cond delay="3000"/>
                                  </p:stCondLst>
                                  <p:childTnLst>
                                    <p:set>
                                      <p:cBhvr>
                                        <p:cTn id="152" dur="1" fill="hold">
                                          <p:stCondLst>
                                            <p:cond delay="0"/>
                                          </p:stCondLst>
                                        </p:cTn>
                                        <p:tgtEl>
                                          <p:spTgt spid="32"/>
                                        </p:tgtEl>
                                        <p:attrNameLst>
                                          <p:attrName>style.visibility</p:attrName>
                                        </p:attrNameLst>
                                      </p:cBhvr>
                                      <p:to>
                                        <p:strVal val="hidden"/>
                                      </p:to>
                                    </p:set>
                                  </p:childTnLst>
                                </p:cTn>
                              </p:par>
                              <p:par>
                                <p:cTn id="153" presetID="1" presetClass="exit" presetSubtype="0" fill="hold" grpId="3" nodeType="withEffect">
                                  <p:stCondLst>
                                    <p:cond delay="3000"/>
                                  </p:stCondLst>
                                  <p:childTnLst>
                                    <p:set>
                                      <p:cBhvr>
                                        <p:cTn id="154" dur="1" fill="hold">
                                          <p:stCondLst>
                                            <p:cond delay="0"/>
                                          </p:stCondLst>
                                        </p:cTn>
                                        <p:tgtEl>
                                          <p:spTgt spid="34"/>
                                        </p:tgtEl>
                                        <p:attrNameLst>
                                          <p:attrName>style.visibility</p:attrName>
                                        </p:attrNameLst>
                                      </p:cBhvr>
                                      <p:to>
                                        <p:strVal val="hidden"/>
                                      </p:to>
                                    </p:set>
                                  </p:childTnLst>
                                </p:cTn>
                              </p:par>
                              <p:par>
                                <p:cTn id="155" presetID="1" presetClass="exit" presetSubtype="0" fill="hold" grpId="3" nodeType="withEffect">
                                  <p:stCondLst>
                                    <p:cond delay="3000"/>
                                  </p:stCondLst>
                                  <p:childTnLst>
                                    <p:set>
                                      <p:cBhvr>
                                        <p:cTn id="156" dur="1" fill="hold">
                                          <p:stCondLst>
                                            <p:cond delay="0"/>
                                          </p:stCondLst>
                                        </p:cTn>
                                        <p:tgtEl>
                                          <p:spTgt spid="35"/>
                                        </p:tgtEl>
                                        <p:attrNameLst>
                                          <p:attrName>style.visibility</p:attrName>
                                        </p:attrNameLst>
                                      </p:cBhvr>
                                      <p:to>
                                        <p:strVal val="hidden"/>
                                      </p:to>
                                    </p:set>
                                  </p:childTnLst>
                                </p:cTn>
                              </p:par>
                              <p:par>
                                <p:cTn id="157" presetID="1" presetClass="entr" presetSubtype="0" fill="hold" grpId="0" nodeType="withEffect">
                                  <p:stCondLst>
                                    <p:cond delay="3000"/>
                                  </p:stCondLst>
                                  <p:childTnLst>
                                    <p:set>
                                      <p:cBhvr>
                                        <p:cTn id="158" dur="1" fill="hold">
                                          <p:stCondLst>
                                            <p:cond delay="0"/>
                                          </p:stCondLst>
                                        </p:cTn>
                                        <p:tgtEl>
                                          <p:spTgt spid="54"/>
                                        </p:tgtEl>
                                        <p:attrNameLst>
                                          <p:attrName>style.visibility</p:attrName>
                                        </p:attrNameLst>
                                      </p:cBhvr>
                                      <p:to>
                                        <p:strVal val="visible"/>
                                      </p:to>
                                    </p:set>
                                  </p:childTnLst>
                                </p:cTn>
                              </p:par>
                              <p:par>
                                <p:cTn id="159" presetID="1" presetClass="entr" presetSubtype="0" fill="hold" grpId="0" nodeType="withEffect">
                                  <p:stCondLst>
                                    <p:cond delay="3000"/>
                                  </p:stCondLst>
                                  <p:childTnLst>
                                    <p:set>
                                      <p:cBhvr>
                                        <p:cTn id="160" dur="1" fill="hold">
                                          <p:stCondLst>
                                            <p:cond delay="0"/>
                                          </p:stCondLst>
                                        </p:cTn>
                                        <p:tgtEl>
                                          <p:spTgt spid="55"/>
                                        </p:tgtEl>
                                        <p:attrNameLst>
                                          <p:attrName>style.visibility</p:attrName>
                                        </p:attrNameLst>
                                      </p:cBhvr>
                                      <p:to>
                                        <p:strVal val="visible"/>
                                      </p:to>
                                    </p:set>
                                  </p:childTnLst>
                                </p:cTn>
                              </p:par>
                              <p:par>
                                <p:cTn id="161" presetID="1" presetClass="entr" presetSubtype="0" fill="hold" grpId="0" nodeType="withEffect">
                                  <p:stCondLst>
                                    <p:cond delay="3000"/>
                                  </p:stCondLst>
                                  <p:childTnLst>
                                    <p:set>
                                      <p:cBhvr>
                                        <p:cTn id="162" dur="1" fill="hold">
                                          <p:stCondLst>
                                            <p:cond delay="0"/>
                                          </p:stCondLst>
                                        </p:cTn>
                                        <p:tgtEl>
                                          <p:spTgt spid="56"/>
                                        </p:tgtEl>
                                        <p:attrNameLst>
                                          <p:attrName>style.visibility</p:attrName>
                                        </p:attrNameLst>
                                      </p:cBhvr>
                                      <p:to>
                                        <p:strVal val="visible"/>
                                      </p:to>
                                    </p:set>
                                  </p:childTnLst>
                                </p:cTn>
                              </p:par>
                              <p:par>
                                <p:cTn id="163" presetID="17" presetClass="exit" presetSubtype="4" fill="hold" grpId="1" nodeType="withEffect">
                                  <p:stCondLst>
                                    <p:cond delay="3000"/>
                                  </p:stCondLst>
                                  <p:childTnLst>
                                    <p:anim calcmode="lin" valueType="num">
                                      <p:cBhvr>
                                        <p:cTn id="164" dur="500"/>
                                        <p:tgtEl>
                                          <p:spTgt spid="54"/>
                                        </p:tgtEl>
                                        <p:attrNameLst>
                                          <p:attrName>ppt_x</p:attrName>
                                        </p:attrNameLst>
                                      </p:cBhvr>
                                      <p:tavLst>
                                        <p:tav tm="0">
                                          <p:val>
                                            <p:strVal val="ppt_x"/>
                                          </p:val>
                                        </p:tav>
                                        <p:tav tm="100000">
                                          <p:val>
                                            <p:strVal val="ppt_x"/>
                                          </p:val>
                                        </p:tav>
                                      </p:tavLst>
                                    </p:anim>
                                    <p:anim calcmode="lin" valueType="num">
                                      <p:cBhvr>
                                        <p:cTn id="165" dur="500"/>
                                        <p:tgtEl>
                                          <p:spTgt spid="54"/>
                                        </p:tgtEl>
                                        <p:attrNameLst>
                                          <p:attrName>ppt_y</p:attrName>
                                        </p:attrNameLst>
                                      </p:cBhvr>
                                      <p:tavLst>
                                        <p:tav tm="0">
                                          <p:val>
                                            <p:strVal val="ppt_y"/>
                                          </p:val>
                                        </p:tav>
                                        <p:tav tm="100000">
                                          <p:val>
                                            <p:strVal val="ppt_y+ppt_h/2"/>
                                          </p:val>
                                        </p:tav>
                                      </p:tavLst>
                                    </p:anim>
                                    <p:anim calcmode="lin" valueType="num">
                                      <p:cBhvr>
                                        <p:cTn id="166" dur="500"/>
                                        <p:tgtEl>
                                          <p:spTgt spid="54"/>
                                        </p:tgtEl>
                                        <p:attrNameLst>
                                          <p:attrName>ppt_w</p:attrName>
                                        </p:attrNameLst>
                                      </p:cBhvr>
                                      <p:tavLst>
                                        <p:tav tm="0">
                                          <p:val>
                                            <p:strVal val="ppt_w"/>
                                          </p:val>
                                        </p:tav>
                                        <p:tav tm="100000">
                                          <p:val>
                                            <p:strVal val="ppt_w"/>
                                          </p:val>
                                        </p:tav>
                                      </p:tavLst>
                                    </p:anim>
                                    <p:anim calcmode="lin" valueType="num">
                                      <p:cBhvr>
                                        <p:cTn id="167" dur="500"/>
                                        <p:tgtEl>
                                          <p:spTgt spid="54"/>
                                        </p:tgtEl>
                                        <p:attrNameLst>
                                          <p:attrName>ppt_h</p:attrName>
                                        </p:attrNameLst>
                                      </p:cBhvr>
                                      <p:tavLst>
                                        <p:tav tm="0">
                                          <p:val>
                                            <p:strVal val="ppt_h"/>
                                          </p:val>
                                        </p:tav>
                                        <p:tav tm="100000">
                                          <p:val>
                                            <p:fltVal val="0"/>
                                          </p:val>
                                        </p:tav>
                                      </p:tavLst>
                                    </p:anim>
                                    <p:set>
                                      <p:cBhvr>
                                        <p:cTn id="168" dur="1" fill="hold">
                                          <p:stCondLst>
                                            <p:cond delay="499"/>
                                          </p:stCondLst>
                                        </p:cTn>
                                        <p:tgtEl>
                                          <p:spTgt spid="54"/>
                                        </p:tgtEl>
                                        <p:attrNameLst>
                                          <p:attrName>style.visibility</p:attrName>
                                        </p:attrNameLst>
                                      </p:cBhvr>
                                      <p:to>
                                        <p:strVal val="hidden"/>
                                      </p:to>
                                    </p:set>
                                  </p:childTnLst>
                                </p:cTn>
                              </p:par>
                              <p:par>
                                <p:cTn id="169" presetID="17" presetClass="exit" presetSubtype="4" fill="hold" grpId="1" nodeType="withEffect">
                                  <p:stCondLst>
                                    <p:cond delay="3000"/>
                                  </p:stCondLst>
                                  <p:childTnLst>
                                    <p:anim calcmode="lin" valueType="num">
                                      <p:cBhvr>
                                        <p:cTn id="170" dur="500"/>
                                        <p:tgtEl>
                                          <p:spTgt spid="55"/>
                                        </p:tgtEl>
                                        <p:attrNameLst>
                                          <p:attrName>ppt_x</p:attrName>
                                        </p:attrNameLst>
                                      </p:cBhvr>
                                      <p:tavLst>
                                        <p:tav tm="0">
                                          <p:val>
                                            <p:strVal val="ppt_x"/>
                                          </p:val>
                                        </p:tav>
                                        <p:tav tm="100000">
                                          <p:val>
                                            <p:strVal val="ppt_x"/>
                                          </p:val>
                                        </p:tav>
                                      </p:tavLst>
                                    </p:anim>
                                    <p:anim calcmode="lin" valueType="num">
                                      <p:cBhvr>
                                        <p:cTn id="171" dur="500"/>
                                        <p:tgtEl>
                                          <p:spTgt spid="55"/>
                                        </p:tgtEl>
                                        <p:attrNameLst>
                                          <p:attrName>ppt_y</p:attrName>
                                        </p:attrNameLst>
                                      </p:cBhvr>
                                      <p:tavLst>
                                        <p:tav tm="0">
                                          <p:val>
                                            <p:strVal val="ppt_y"/>
                                          </p:val>
                                        </p:tav>
                                        <p:tav tm="100000">
                                          <p:val>
                                            <p:strVal val="ppt_y+ppt_h/2"/>
                                          </p:val>
                                        </p:tav>
                                      </p:tavLst>
                                    </p:anim>
                                    <p:anim calcmode="lin" valueType="num">
                                      <p:cBhvr>
                                        <p:cTn id="172" dur="500"/>
                                        <p:tgtEl>
                                          <p:spTgt spid="55"/>
                                        </p:tgtEl>
                                        <p:attrNameLst>
                                          <p:attrName>ppt_w</p:attrName>
                                        </p:attrNameLst>
                                      </p:cBhvr>
                                      <p:tavLst>
                                        <p:tav tm="0">
                                          <p:val>
                                            <p:strVal val="ppt_w"/>
                                          </p:val>
                                        </p:tav>
                                        <p:tav tm="100000">
                                          <p:val>
                                            <p:strVal val="ppt_w"/>
                                          </p:val>
                                        </p:tav>
                                      </p:tavLst>
                                    </p:anim>
                                    <p:anim calcmode="lin" valueType="num">
                                      <p:cBhvr>
                                        <p:cTn id="173" dur="500"/>
                                        <p:tgtEl>
                                          <p:spTgt spid="55"/>
                                        </p:tgtEl>
                                        <p:attrNameLst>
                                          <p:attrName>ppt_h</p:attrName>
                                        </p:attrNameLst>
                                      </p:cBhvr>
                                      <p:tavLst>
                                        <p:tav tm="0">
                                          <p:val>
                                            <p:strVal val="ppt_h"/>
                                          </p:val>
                                        </p:tav>
                                        <p:tav tm="100000">
                                          <p:val>
                                            <p:fltVal val="0"/>
                                          </p:val>
                                        </p:tav>
                                      </p:tavLst>
                                    </p:anim>
                                    <p:set>
                                      <p:cBhvr>
                                        <p:cTn id="174" dur="1" fill="hold">
                                          <p:stCondLst>
                                            <p:cond delay="499"/>
                                          </p:stCondLst>
                                        </p:cTn>
                                        <p:tgtEl>
                                          <p:spTgt spid="55"/>
                                        </p:tgtEl>
                                        <p:attrNameLst>
                                          <p:attrName>style.visibility</p:attrName>
                                        </p:attrNameLst>
                                      </p:cBhvr>
                                      <p:to>
                                        <p:strVal val="hidden"/>
                                      </p:to>
                                    </p:set>
                                  </p:childTnLst>
                                </p:cTn>
                              </p:par>
                              <p:par>
                                <p:cTn id="175" presetID="17" presetClass="exit" presetSubtype="4" fill="hold" grpId="1" nodeType="withEffect">
                                  <p:stCondLst>
                                    <p:cond delay="3000"/>
                                  </p:stCondLst>
                                  <p:childTnLst>
                                    <p:anim calcmode="lin" valueType="num">
                                      <p:cBhvr>
                                        <p:cTn id="176" dur="500"/>
                                        <p:tgtEl>
                                          <p:spTgt spid="56"/>
                                        </p:tgtEl>
                                        <p:attrNameLst>
                                          <p:attrName>ppt_x</p:attrName>
                                        </p:attrNameLst>
                                      </p:cBhvr>
                                      <p:tavLst>
                                        <p:tav tm="0">
                                          <p:val>
                                            <p:strVal val="ppt_x"/>
                                          </p:val>
                                        </p:tav>
                                        <p:tav tm="100000">
                                          <p:val>
                                            <p:strVal val="ppt_x"/>
                                          </p:val>
                                        </p:tav>
                                      </p:tavLst>
                                    </p:anim>
                                    <p:anim calcmode="lin" valueType="num">
                                      <p:cBhvr>
                                        <p:cTn id="177" dur="500"/>
                                        <p:tgtEl>
                                          <p:spTgt spid="56"/>
                                        </p:tgtEl>
                                        <p:attrNameLst>
                                          <p:attrName>ppt_y</p:attrName>
                                        </p:attrNameLst>
                                      </p:cBhvr>
                                      <p:tavLst>
                                        <p:tav tm="0">
                                          <p:val>
                                            <p:strVal val="ppt_y"/>
                                          </p:val>
                                        </p:tav>
                                        <p:tav tm="100000">
                                          <p:val>
                                            <p:strVal val="ppt_y+ppt_h/2"/>
                                          </p:val>
                                        </p:tav>
                                      </p:tavLst>
                                    </p:anim>
                                    <p:anim calcmode="lin" valueType="num">
                                      <p:cBhvr>
                                        <p:cTn id="178" dur="500"/>
                                        <p:tgtEl>
                                          <p:spTgt spid="56"/>
                                        </p:tgtEl>
                                        <p:attrNameLst>
                                          <p:attrName>ppt_w</p:attrName>
                                        </p:attrNameLst>
                                      </p:cBhvr>
                                      <p:tavLst>
                                        <p:tav tm="0">
                                          <p:val>
                                            <p:strVal val="ppt_w"/>
                                          </p:val>
                                        </p:tav>
                                        <p:tav tm="100000">
                                          <p:val>
                                            <p:strVal val="ppt_w"/>
                                          </p:val>
                                        </p:tav>
                                      </p:tavLst>
                                    </p:anim>
                                    <p:anim calcmode="lin" valueType="num">
                                      <p:cBhvr>
                                        <p:cTn id="179" dur="500"/>
                                        <p:tgtEl>
                                          <p:spTgt spid="56"/>
                                        </p:tgtEl>
                                        <p:attrNameLst>
                                          <p:attrName>ppt_h</p:attrName>
                                        </p:attrNameLst>
                                      </p:cBhvr>
                                      <p:tavLst>
                                        <p:tav tm="0">
                                          <p:val>
                                            <p:strVal val="ppt_h"/>
                                          </p:val>
                                        </p:tav>
                                        <p:tav tm="100000">
                                          <p:val>
                                            <p:fltVal val="0"/>
                                          </p:val>
                                        </p:tav>
                                      </p:tavLst>
                                    </p:anim>
                                    <p:set>
                                      <p:cBhvr>
                                        <p:cTn id="180" dur="1" fill="hold">
                                          <p:stCondLst>
                                            <p:cond delay="499"/>
                                          </p:stCondLst>
                                        </p:cTn>
                                        <p:tgtEl>
                                          <p:spTgt spid="56"/>
                                        </p:tgtEl>
                                        <p:attrNameLst>
                                          <p:attrName>style.visibility</p:attrName>
                                        </p:attrNameLst>
                                      </p:cBhvr>
                                      <p:to>
                                        <p:strVal val="hidden"/>
                                      </p:to>
                                    </p:set>
                                  </p:childTnLst>
                                </p:cTn>
                              </p:par>
                              <p:par>
                                <p:cTn id="181" presetID="17" presetClass="entr" presetSubtype="4" fill="hold" grpId="2" nodeType="withEffect">
                                  <p:stCondLst>
                                    <p:cond delay="3000"/>
                                  </p:stCondLst>
                                  <p:childTnLst>
                                    <p:set>
                                      <p:cBhvr>
                                        <p:cTn id="182" dur="1" fill="hold">
                                          <p:stCondLst>
                                            <p:cond delay="0"/>
                                          </p:stCondLst>
                                        </p:cTn>
                                        <p:tgtEl>
                                          <p:spTgt spid="33"/>
                                        </p:tgtEl>
                                        <p:attrNameLst>
                                          <p:attrName>style.visibility</p:attrName>
                                        </p:attrNameLst>
                                      </p:cBhvr>
                                      <p:to>
                                        <p:strVal val="visible"/>
                                      </p:to>
                                    </p:set>
                                    <p:anim calcmode="lin" valueType="num">
                                      <p:cBhvr>
                                        <p:cTn id="183" dur="500" fill="hold"/>
                                        <p:tgtEl>
                                          <p:spTgt spid="33"/>
                                        </p:tgtEl>
                                        <p:attrNameLst>
                                          <p:attrName>ppt_x</p:attrName>
                                        </p:attrNameLst>
                                      </p:cBhvr>
                                      <p:tavLst>
                                        <p:tav tm="0">
                                          <p:val>
                                            <p:strVal val="#ppt_x"/>
                                          </p:val>
                                        </p:tav>
                                        <p:tav tm="100000">
                                          <p:val>
                                            <p:strVal val="#ppt_x"/>
                                          </p:val>
                                        </p:tav>
                                      </p:tavLst>
                                    </p:anim>
                                    <p:anim calcmode="lin" valueType="num">
                                      <p:cBhvr>
                                        <p:cTn id="184" dur="500" fill="hold"/>
                                        <p:tgtEl>
                                          <p:spTgt spid="33"/>
                                        </p:tgtEl>
                                        <p:attrNameLst>
                                          <p:attrName>ppt_y</p:attrName>
                                        </p:attrNameLst>
                                      </p:cBhvr>
                                      <p:tavLst>
                                        <p:tav tm="0">
                                          <p:val>
                                            <p:strVal val="#ppt_y+#ppt_h/2"/>
                                          </p:val>
                                        </p:tav>
                                        <p:tav tm="100000">
                                          <p:val>
                                            <p:strVal val="#ppt_y"/>
                                          </p:val>
                                        </p:tav>
                                      </p:tavLst>
                                    </p:anim>
                                    <p:anim calcmode="lin" valueType="num">
                                      <p:cBhvr>
                                        <p:cTn id="185" dur="500" fill="hold"/>
                                        <p:tgtEl>
                                          <p:spTgt spid="33"/>
                                        </p:tgtEl>
                                        <p:attrNameLst>
                                          <p:attrName>ppt_w</p:attrName>
                                        </p:attrNameLst>
                                      </p:cBhvr>
                                      <p:tavLst>
                                        <p:tav tm="0">
                                          <p:val>
                                            <p:strVal val="#ppt_w"/>
                                          </p:val>
                                        </p:tav>
                                        <p:tav tm="100000">
                                          <p:val>
                                            <p:strVal val="#ppt_w"/>
                                          </p:val>
                                        </p:tav>
                                      </p:tavLst>
                                    </p:anim>
                                    <p:anim calcmode="lin" valueType="num">
                                      <p:cBhvr>
                                        <p:cTn id="186" dur="500" fill="hold"/>
                                        <p:tgtEl>
                                          <p:spTgt spid="33"/>
                                        </p:tgtEl>
                                        <p:attrNameLst>
                                          <p:attrName>ppt_h</p:attrName>
                                        </p:attrNameLst>
                                      </p:cBhvr>
                                      <p:tavLst>
                                        <p:tav tm="0">
                                          <p:val>
                                            <p:fltVal val="0"/>
                                          </p:val>
                                        </p:tav>
                                        <p:tav tm="100000">
                                          <p:val>
                                            <p:strVal val="#ppt_h"/>
                                          </p:val>
                                        </p:tav>
                                      </p:tavLst>
                                    </p:anim>
                                  </p:childTnLst>
                                </p:cTn>
                              </p:par>
                              <p:par>
                                <p:cTn id="187" presetID="17" presetClass="entr" presetSubtype="4" fill="hold" grpId="2" nodeType="withEffect">
                                  <p:stCondLst>
                                    <p:cond delay="3000"/>
                                  </p:stCondLst>
                                  <p:childTnLst>
                                    <p:set>
                                      <p:cBhvr>
                                        <p:cTn id="188" dur="1" fill="hold">
                                          <p:stCondLst>
                                            <p:cond delay="0"/>
                                          </p:stCondLst>
                                        </p:cTn>
                                        <p:tgtEl>
                                          <p:spTgt spid="36"/>
                                        </p:tgtEl>
                                        <p:attrNameLst>
                                          <p:attrName>style.visibility</p:attrName>
                                        </p:attrNameLst>
                                      </p:cBhvr>
                                      <p:to>
                                        <p:strVal val="visible"/>
                                      </p:to>
                                    </p:set>
                                    <p:anim calcmode="lin" valueType="num">
                                      <p:cBhvr>
                                        <p:cTn id="189" dur="500" fill="hold"/>
                                        <p:tgtEl>
                                          <p:spTgt spid="36"/>
                                        </p:tgtEl>
                                        <p:attrNameLst>
                                          <p:attrName>ppt_x</p:attrName>
                                        </p:attrNameLst>
                                      </p:cBhvr>
                                      <p:tavLst>
                                        <p:tav tm="0">
                                          <p:val>
                                            <p:strVal val="#ppt_x"/>
                                          </p:val>
                                        </p:tav>
                                        <p:tav tm="100000">
                                          <p:val>
                                            <p:strVal val="#ppt_x"/>
                                          </p:val>
                                        </p:tav>
                                      </p:tavLst>
                                    </p:anim>
                                    <p:anim calcmode="lin" valueType="num">
                                      <p:cBhvr>
                                        <p:cTn id="190" dur="500" fill="hold"/>
                                        <p:tgtEl>
                                          <p:spTgt spid="36"/>
                                        </p:tgtEl>
                                        <p:attrNameLst>
                                          <p:attrName>ppt_y</p:attrName>
                                        </p:attrNameLst>
                                      </p:cBhvr>
                                      <p:tavLst>
                                        <p:tav tm="0">
                                          <p:val>
                                            <p:strVal val="#ppt_y+#ppt_h/2"/>
                                          </p:val>
                                        </p:tav>
                                        <p:tav tm="100000">
                                          <p:val>
                                            <p:strVal val="#ppt_y"/>
                                          </p:val>
                                        </p:tav>
                                      </p:tavLst>
                                    </p:anim>
                                    <p:anim calcmode="lin" valueType="num">
                                      <p:cBhvr>
                                        <p:cTn id="191" dur="500" fill="hold"/>
                                        <p:tgtEl>
                                          <p:spTgt spid="36"/>
                                        </p:tgtEl>
                                        <p:attrNameLst>
                                          <p:attrName>ppt_w</p:attrName>
                                        </p:attrNameLst>
                                      </p:cBhvr>
                                      <p:tavLst>
                                        <p:tav tm="0">
                                          <p:val>
                                            <p:strVal val="#ppt_w"/>
                                          </p:val>
                                        </p:tav>
                                        <p:tav tm="100000">
                                          <p:val>
                                            <p:strVal val="#ppt_w"/>
                                          </p:val>
                                        </p:tav>
                                      </p:tavLst>
                                    </p:anim>
                                    <p:anim calcmode="lin" valueType="num">
                                      <p:cBhvr>
                                        <p:cTn id="192" dur="500" fill="hold"/>
                                        <p:tgtEl>
                                          <p:spTgt spid="36"/>
                                        </p:tgtEl>
                                        <p:attrNameLst>
                                          <p:attrName>ppt_h</p:attrName>
                                        </p:attrNameLst>
                                      </p:cBhvr>
                                      <p:tavLst>
                                        <p:tav tm="0">
                                          <p:val>
                                            <p:fltVal val="0"/>
                                          </p:val>
                                        </p:tav>
                                        <p:tav tm="100000">
                                          <p:val>
                                            <p:strVal val="#ppt_h"/>
                                          </p:val>
                                        </p:tav>
                                      </p:tavLst>
                                    </p:anim>
                                  </p:childTnLst>
                                </p:cTn>
                              </p:par>
                              <p:par>
                                <p:cTn id="193" presetID="1" presetClass="entr" presetSubtype="0" fill="hold" grpId="0" nodeType="withEffect">
                                  <p:stCondLst>
                                    <p:cond delay="3500"/>
                                  </p:stCondLst>
                                  <p:childTnLst>
                                    <p:set>
                                      <p:cBhvr>
                                        <p:cTn id="194" dur="1" fill="hold">
                                          <p:stCondLst>
                                            <p:cond delay="0"/>
                                          </p:stCondLst>
                                        </p:cTn>
                                        <p:tgtEl>
                                          <p:spTgt spid="57"/>
                                        </p:tgtEl>
                                        <p:attrNameLst>
                                          <p:attrName>style.visibility</p:attrName>
                                        </p:attrNameLst>
                                      </p:cBhvr>
                                      <p:to>
                                        <p:strVal val="visible"/>
                                      </p:to>
                                    </p:set>
                                  </p:childTnLst>
                                </p:cTn>
                              </p:par>
                              <p:par>
                                <p:cTn id="195" presetID="1" presetClass="entr" presetSubtype="0" fill="hold" grpId="0" nodeType="withEffect">
                                  <p:stCondLst>
                                    <p:cond delay="3500"/>
                                  </p:stCondLst>
                                  <p:childTnLst>
                                    <p:set>
                                      <p:cBhvr>
                                        <p:cTn id="196" dur="1" fill="hold">
                                          <p:stCondLst>
                                            <p:cond delay="0"/>
                                          </p:stCondLst>
                                        </p:cTn>
                                        <p:tgtEl>
                                          <p:spTgt spid="58"/>
                                        </p:tgtEl>
                                        <p:attrNameLst>
                                          <p:attrName>style.visibility</p:attrName>
                                        </p:attrNameLst>
                                      </p:cBhvr>
                                      <p:to>
                                        <p:strVal val="visible"/>
                                      </p:to>
                                    </p:set>
                                  </p:childTnLst>
                                </p:cTn>
                              </p:par>
                              <p:par>
                                <p:cTn id="197" presetID="1" presetClass="exit" presetSubtype="0" fill="hold" grpId="1" nodeType="withEffect">
                                  <p:stCondLst>
                                    <p:cond delay="3500"/>
                                  </p:stCondLst>
                                  <p:childTnLst>
                                    <p:set>
                                      <p:cBhvr>
                                        <p:cTn id="198" dur="1" fill="hold">
                                          <p:stCondLst>
                                            <p:cond delay="0"/>
                                          </p:stCondLst>
                                        </p:cTn>
                                        <p:tgtEl>
                                          <p:spTgt spid="39"/>
                                        </p:tgtEl>
                                        <p:attrNameLst>
                                          <p:attrName>style.visibility</p:attrName>
                                        </p:attrNameLst>
                                      </p:cBhvr>
                                      <p:to>
                                        <p:strVal val="hidden"/>
                                      </p:to>
                                    </p:set>
                                  </p:childTnLst>
                                </p:cTn>
                              </p:par>
                              <p:par>
                                <p:cTn id="199" presetID="1" presetClass="exit" presetSubtype="0" fill="hold" grpId="1" nodeType="withEffect">
                                  <p:stCondLst>
                                    <p:cond delay="3500"/>
                                  </p:stCondLst>
                                  <p:childTnLst>
                                    <p:set>
                                      <p:cBhvr>
                                        <p:cTn id="200" dur="1" fill="hold">
                                          <p:stCondLst>
                                            <p:cond delay="0"/>
                                          </p:stCondLst>
                                        </p:cTn>
                                        <p:tgtEl>
                                          <p:spTgt spid="42"/>
                                        </p:tgtEl>
                                        <p:attrNameLst>
                                          <p:attrName>style.visibility</p:attrName>
                                        </p:attrNameLst>
                                      </p:cBhvr>
                                      <p:to>
                                        <p:strVal val="hidden"/>
                                      </p:to>
                                    </p:set>
                                  </p:childTnLst>
                                </p:cTn>
                              </p:par>
                              <p:par>
                                <p:cTn id="201" presetID="1" presetClass="exit" presetSubtype="0" fill="hold" grpId="3" nodeType="withEffect">
                                  <p:stCondLst>
                                    <p:cond delay="3500"/>
                                  </p:stCondLst>
                                  <p:childTnLst>
                                    <p:set>
                                      <p:cBhvr>
                                        <p:cTn id="202" dur="1" fill="hold">
                                          <p:stCondLst>
                                            <p:cond delay="0"/>
                                          </p:stCondLst>
                                        </p:cTn>
                                        <p:tgtEl>
                                          <p:spTgt spid="33"/>
                                        </p:tgtEl>
                                        <p:attrNameLst>
                                          <p:attrName>style.visibility</p:attrName>
                                        </p:attrNameLst>
                                      </p:cBhvr>
                                      <p:to>
                                        <p:strVal val="hidden"/>
                                      </p:to>
                                    </p:set>
                                  </p:childTnLst>
                                </p:cTn>
                              </p:par>
                              <p:par>
                                <p:cTn id="203" presetID="1" presetClass="exit" presetSubtype="0" fill="hold" grpId="3" nodeType="withEffect">
                                  <p:stCondLst>
                                    <p:cond delay="3500"/>
                                  </p:stCondLst>
                                  <p:childTnLst>
                                    <p:set>
                                      <p:cBhvr>
                                        <p:cTn id="204" dur="1" fill="hold">
                                          <p:stCondLst>
                                            <p:cond delay="0"/>
                                          </p:stCondLst>
                                        </p:cTn>
                                        <p:tgtEl>
                                          <p:spTgt spid="36"/>
                                        </p:tgtEl>
                                        <p:attrNameLst>
                                          <p:attrName>style.visibility</p:attrName>
                                        </p:attrNameLst>
                                      </p:cBhvr>
                                      <p:to>
                                        <p:strVal val="hidden"/>
                                      </p:to>
                                    </p:set>
                                  </p:childTnLst>
                                </p:cTn>
                              </p:par>
                              <p:par>
                                <p:cTn id="205" presetID="17" presetClass="exit" presetSubtype="4" fill="hold" grpId="1" nodeType="withEffect">
                                  <p:stCondLst>
                                    <p:cond delay="3500"/>
                                  </p:stCondLst>
                                  <p:childTnLst>
                                    <p:anim calcmode="lin" valueType="num">
                                      <p:cBhvr>
                                        <p:cTn id="206" dur="500"/>
                                        <p:tgtEl>
                                          <p:spTgt spid="57"/>
                                        </p:tgtEl>
                                        <p:attrNameLst>
                                          <p:attrName>ppt_x</p:attrName>
                                        </p:attrNameLst>
                                      </p:cBhvr>
                                      <p:tavLst>
                                        <p:tav tm="0">
                                          <p:val>
                                            <p:strVal val="ppt_x"/>
                                          </p:val>
                                        </p:tav>
                                        <p:tav tm="100000">
                                          <p:val>
                                            <p:strVal val="ppt_x"/>
                                          </p:val>
                                        </p:tav>
                                      </p:tavLst>
                                    </p:anim>
                                    <p:anim calcmode="lin" valueType="num">
                                      <p:cBhvr>
                                        <p:cTn id="207" dur="500"/>
                                        <p:tgtEl>
                                          <p:spTgt spid="57"/>
                                        </p:tgtEl>
                                        <p:attrNameLst>
                                          <p:attrName>ppt_y</p:attrName>
                                        </p:attrNameLst>
                                      </p:cBhvr>
                                      <p:tavLst>
                                        <p:tav tm="0">
                                          <p:val>
                                            <p:strVal val="ppt_y"/>
                                          </p:val>
                                        </p:tav>
                                        <p:tav tm="100000">
                                          <p:val>
                                            <p:strVal val="ppt_y+ppt_h/2"/>
                                          </p:val>
                                        </p:tav>
                                      </p:tavLst>
                                    </p:anim>
                                    <p:anim calcmode="lin" valueType="num">
                                      <p:cBhvr>
                                        <p:cTn id="208" dur="500"/>
                                        <p:tgtEl>
                                          <p:spTgt spid="57"/>
                                        </p:tgtEl>
                                        <p:attrNameLst>
                                          <p:attrName>ppt_w</p:attrName>
                                        </p:attrNameLst>
                                      </p:cBhvr>
                                      <p:tavLst>
                                        <p:tav tm="0">
                                          <p:val>
                                            <p:strVal val="ppt_w"/>
                                          </p:val>
                                        </p:tav>
                                        <p:tav tm="100000">
                                          <p:val>
                                            <p:strVal val="ppt_w"/>
                                          </p:val>
                                        </p:tav>
                                      </p:tavLst>
                                    </p:anim>
                                    <p:anim calcmode="lin" valueType="num">
                                      <p:cBhvr>
                                        <p:cTn id="209" dur="500"/>
                                        <p:tgtEl>
                                          <p:spTgt spid="57"/>
                                        </p:tgtEl>
                                        <p:attrNameLst>
                                          <p:attrName>ppt_h</p:attrName>
                                        </p:attrNameLst>
                                      </p:cBhvr>
                                      <p:tavLst>
                                        <p:tav tm="0">
                                          <p:val>
                                            <p:strVal val="ppt_h"/>
                                          </p:val>
                                        </p:tav>
                                        <p:tav tm="100000">
                                          <p:val>
                                            <p:fltVal val="0"/>
                                          </p:val>
                                        </p:tav>
                                      </p:tavLst>
                                    </p:anim>
                                    <p:set>
                                      <p:cBhvr>
                                        <p:cTn id="210" dur="1" fill="hold">
                                          <p:stCondLst>
                                            <p:cond delay="499"/>
                                          </p:stCondLst>
                                        </p:cTn>
                                        <p:tgtEl>
                                          <p:spTgt spid="57"/>
                                        </p:tgtEl>
                                        <p:attrNameLst>
                                          <p:attrName>style.visibility</p:attrName>
                                        </p:attrNameLst>
                                      </p:cBhvr>
                                      <p:to>
                                        <p:strVal val="hidden"/>
                                      </p:to>
                                    </p:set>
                                  </p:childTnLst>
                                </p:cTn>
                              </p:par>
                              <p:par>
                                <p:cTn id="211" presetID="17" presetClass="exit" presetSubtype="4" fill="hold" grpId="1" nodeType="withEffect">
                                  <p:stCondLst>
                                    <p:cond delay="3500"/>
                                  </p:stCondLst>
                                  <p:childTnLst>
                                    <p:anim calcmode="lin" valueType="num">
                                      <p:cBhvr>
                                        <p:cTn id="212" dur="500"/>
                                        <p:tgtEl>
                                          <p:spTgt spid="58"/>
                                        </p:tgtEl>
                                        <p:attrNameLst>
                                          <p:attrName>ppt_x</p:attrName>
                                        </p:attrNameLst>
                                      </p:cBhvr>
                                      <p:tavLst>
                                        <p:tav tm="0">
                                          <p:val>
                                            <p:strVal val="ppt_x"/>
                                          </p:val>
                                        </p:tav>
                                        <p:tav tm="100000">
                                          <p:val>
                                            <p:strVal val="ppt_x"/>
                                          </p:val>
                                        </p:tav>
                                      </p:tavLst>
                                    </p:anim>
                                    <p:anim calcmode="lin" valueType="num">
                                      <p:cBhvr>
                                        <p:cTn id="213" dur="500"/>
                                        <p:tgtEl>
                                          <p:spTgt spid="58"/>
                                        </p:tgtEl>
                                        <p:attrNameLst>
                                          <p:attrName>ppt_y</p:attrName>
                                        </p:attrNameLst>
                                      </p:cBhvr>
                                      <p:tavLst>
                                        <p:tav tm="0">
                                          <p:val>
                                            <p:strVal val="ppt_y"/>
                                          </p:val>
                                        </p:tav>
                                        <p:tav tm="100000">
                                          <p:val>
                                            <p:strVal val="ppt_y+ppt_h/2"/>
                                          </p:val>
                                        </p:tav>
                                      </p:tavLst>
                                    </p:anim>
                                    <p:anim calcmode="lin" valueType="num">
                                      <p:cBhvr>
                                        <p:cTn id="214" dur="500"/>
                                        <p:tgtEl>
                                          <p:spTgt spid="58"/>
                                        </p:tgtEl>
                                        <p:attrNameLst>
                                          <p:attrName>ppt_w</p:attrName>
                                        </p:attrNameLst>
                                      </p:cBhvr>
                                      <p:tavLst>
                                        <p:tav tm="0">
                                          <p:val>
                                            <p:strVal val="ppt_w"/>
                                          </p:val>
                                        </p:tav>
                                        <p:tav tm="100000">
                                          <p:val>
                                            <p:strVal val="ppt_w"/>
                                          </p:val>
                                        </p:tav>
                                      </p:tavLst>
                                    </p:anim>
                                    <p:anim calcmode="lin" valueType="num">
                                      <p:cBhvr>
                                        <p:cTn id="215" dur="500"/>
                                        <p:tgtEl>
                                          <p:spTgt spid="58"/>
                                        </p:tgtEl>
                                        <p:attrNameLst>
                                          <p:attrName>ppt_h</p:attrName>
                                        </p:attrNameLst>
                                      </p:cBhvr>
                                      <p:tavLst>
                                        <p:tav tm="0">
                                          <p:val>
                                            <p:strVal val="ppt_h"/>
                                          </p:val>
                                        </p:tav>
                                        <p:tav tm="100000">
                                          <p:val>
                                            <p:fltVal val="0"/>
                                          </p:val>
                                        </p:tav>
                                      </p:tavLst>
                                    </p:anim>
                                    <p:set>
                                      <p:cBhvr>
                                        <p:cTn id="216" dur="1" fill="hold">
                                          <p:stCondLst>
                                            <p:cond delay="499"/>
                                          </p:stCondLst>
                                        </p:cTn>
                                        <p:tgtEl>
                                          <p:spTgt spid="58"/>
                                        </p:tgtEl>
                                        <p:attrNameLst>
                                          <p:attrName>style.visibility</p:attrName>
                                        </p:attrNameLst>
                                      </p:cBhvr>
                                      <p:to>
                                        <p:strVal val="hidden"/>
                                      </p:to>
                                    </p:set>
                                  </p:childTnLst>
                                </p:cTn>
                              </p:par>
                              <p:par>
                                <p:cTn id="217" presetID="22" presetClass="entr" presetSubtype="2" fill="hold" nodeType="withEffect">
                                  <p:stCondLst>
                                    <p:cond delay="2750"/>
                                  </p:stCondLst>
                                  <p:childTnLst>
                                    <p:set>
                                      <p:cBhvr>
                                        <p:cTn id="218" dur="1" fill="hold">
                                          <p:stCondLst>
                                            <p:cond delay="0"/>
                                          </p:stCondLst>
                                        </p:cTn>
                                        <p:tgtEl>
                                          <p:spTgt spid="62"/>
                                        </p:tgtEl>
                                        <p:attrNameLst>
                                          <p:attrName>style.visibility</p:attrName>
                                        </p:attrNameLst>
                                      </p:cBhvr>
                                      <p:to>
                                        <p:strVal val="visible"/>
                                      </p:to>
                                    </p:set>
                                    <p:animEffect transition="in" filter="wipe(right)">
                                      <p:cBhvr>
                                        <p:cTn id="219"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5" grpId="0"/>
      <p:bldP spid="32" grpId="0" animBg="1"/>
      <p:bldP spid="32" grpId="1" animBg="1"/>
      <p:bldP spid="32" grpId="2" animBg="1"/>
      <p:bldP spid="32" grpId="3" animBg="1"/>
      <p:bldP spid="33" grpId="0" animBg="1"/>
      <p:bldP spid="33" grpId="1" animBg="1"/>
      <p:bldP spid="33" grpId="2" animBg="1"/>
      <p:bldP spid="33" grpId="3" animBg="1"/>
      <p:bldP spid="34" grpId="0" animBg="1"/>
      <p:bldP spid="34" grpId="1" animBg="1"/>
      <p:bldP spid="34" grpId="2" animBg="1"/>
      <p:bldP spid="34" grpId="3" animBg="1"/>
      <p:bldP spid="35" grpId="0" animBg="1"/>
      <p:bldP spid="35" grpId="1" animBg="1"/>
      <p:bldP spid="35" grpId="2" animBg="1"/>
      <p:bldP spid="35" grpId="3" animBg="1"/>
      <p:bldP spid="36" grpId="0" animBg="1"/>
      <p:bldP spid="36" grpId="1" animBg="1"/>
      <p:bldP spid="36" grpId="2" animBg="1"/>
      <p:bldP spid="36" grpId="3" animBg="1"/>
      <p:bldP spid="38" grpId="0" animBg="1"/>
      <p:bldP spid="38" grpId="1" animBg="1"/>
      <p:bldP spid="39" grpId="0" animBg="1"/>
      <p:bldP spid="39" grpId="1" animBg="1"/>
      <p:bldP spid="40" grpId="0" animBg="1"/>
      <p:bldP spid="40" grpId="1" animBg="1"/>
      <p:bldP spid="41" grpId="0" animBg="1"/>
      <p:bldP spid="41" grpId="1" animBg="1"/>
      <p:bldP spid="42" grpId="0" animBg="1"/>
      <p:bldP spid="42" grpId="1" animBg="1"/>
      <p:bldP spid="43" grpId="0" animBg="1"/>
      <p:bldP spid="44" grpId="0" animBg="1"/>
      <p:bldP spid="45" grpId="0" animBg="1"/>
      <p:bldP spid="46" grpId="0" animBg="1"/>
      <p:bldP spid="47" grpId="0" animBg="1"/>
      <p:bldP spid="54" grpId="0" animBg="1"/>
      <p:bldP spid="54" grpId="1" animBg="1"/>
      <p:bldP spid="55" grpId="0" animBg="1"/>
      <p:bldP spid="55" grpId="1" animBg="1"/>
      <p:bldP spid="56" grpId="0" animBg="1"/>
      <p:bldP spid="56" grpId="1" animBg="1"/>
      <p:bldP spid="57" grpId="0" animBg="1"/>
      <p:bldP spid="57" grpId="1" animBg="1"/>
      <p:bldP spid="58" grpId="0" animBg="1"/>
      <p:bldP spid="58"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a:extLst>
              <a:ext uri="{FF2B5EF4-FFF2-40B4-BE49-F238E27FC236}">
                <a16:creationId xmlns:a16="http://schemas.microsoft.com/office/drawing/2014/main" id="{5ECEB7E4-4B5C-386B-A9D0-8848ED00BA7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88976" cy="6858014"/>
          </a:xfrm>
          <a:prstGeom prst="rect">
            <a:avLst/>
          </a:prstGeom>
        </p:spPr>
      </p:pic>
      <p:pic>
        <p:nvPicPr>
          <p:cNvPr id="27" name="Picture 26">
            <a:extLst>
              <a:ext uri="{FF2B5EF4-FFF2-40B4-BE49-F238E27FC236}">
                <a16:creationId xmlns:a16="http://schemas.microsoft.com/office/drawing/2014/main" id="{9276A995-1B8F-7003-DAEC-1C30B1B3054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12188976" cy="6858014"/>
          </a:xfrm>
          <a:prstGeom prst="rect">
            <a:avLst/>
          </a:prstGeom>
        </p:spPr>
      </p:pic>
      <p:pic>
        <p:nvPicPr>
          <p:cNvPr id="29" name="Picture 28">
            <a:extLst>
              <a:ext uri="{FF2B5EF4-FFF2-40B4-BE49-F238E27FC236}">
                <a16:creationId xmlns:a16="http://schemas.microsoft.com/office/drawing/2014/main" id="{8D303DCD-462C-733A-1F6A-0331A1EA49D5}"/>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0" y="0"/>
            <a:ext cx="12188976" cy="6858014"/>
          </a:xfrm>
          <a:prstGeom prst="rect">
            <a:avLst/>
          </a:prstGeom>
        </p:spPr>
      </p:pic>
      <p:sp>
        <p:nvSpPr>
          <p:cNvPr id="6" name="Rectangle 5">
            <a:extLst>
              <a:ext uri="{FF2B5EF4-FFF2-40B4-BE49-F238E27FC236}">
                <a16:creationId xmlns:a16="http://schemas.microsoft.com/office/drawing/2014/main" id="{3D5638F9-8C9E-B431-79EE-EF1E7D9E032D}"/>
              </a:ext>
            </a:extLst>
          </p:cNvPr>
          <p:cNvSpPr/>
          <p:nvPr/>
        </p:nvSpPr>
        <p:spPr>
          <a:xfrm>
            <a:off x="336885" y="394636"/>
            <a:ext cx="11550316" cy="5765531"/>
          </a:xfrm>
          <a:prstGeom prst="rect">
            <a:avLst/>
          </a:prstGeom>
          <a:noFill/>
          <a:ln w="31750">
            <a:solidFill>
              <a:srgbClr val="F0E7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71E29545-F5AC-1BCD-932E-591A3E739AFA}"/>
              </a:ext>
            </a:extLst>
          </p:cNvPr>
          <p:cNvSpPr txBox="1"/>
          <p:nvPr/>
        </p:nvSpPr>
        <p:spPr>
          <a:xfrm>
            <a:off x="909983" y="1945312"/>
            <a:ext cx="4540589"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COMMERCIAL VEHICLES </a:t>
            </a:r>
          </a:p>
        </p:txBody>
      </p:sp>
      <p:sp>
        <p:nvSpPr>
          <p:cNvPr id="14" name="TextBox 13">
            <a:extLst>
              <a:ext uri="{FF2B5EF4-FFF2-40B4-BE49-F238E27FC236}">
                <a16:creationId xmlns:a16="http://schemas.microsoft.com/office/drawing/2014/main" id="{A63E3B3C-313B-368F-91D5-4BCA2619637F}"/>
              </a:ext>
            </a:extLst>
          </p:cNvPr>
          <p:cNvSpPr txBox="1"/>
          <p:nvPr/>
        </p:nvSpPr>
        <p:spPr>
          <a:xfrm>
            <a:off x="938860" y="3429690"/>
            <a:ext cx="4473211" cy="113877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OPPORTUNITY YOU CAN’T IGNORE </a:t>
            </a:r>
          </a:p>
        </p:txBody>
      </p:sp>
      <p:grpSp>
        <p:nvGrpSpPr>
          <p:cNvPr id="21" name="Group 20">
            <a:extLst>
              <a:ext uri="{FF2B5EF4-FFF2-40B4-BE49-F238E27FC236}">
                <a16:creationId xmlns:a16="http://schemas.microsoft.com/office/drawing/2014/main" id="{32251CD7-B4B7-C943-4611-F6885C92CC8C}"/>
              </a:ext>
            </a:extLst>
          </p:cNvPr>
          <p:cNvGrpSpPr/>
          <p:nvPr/>
        </p:nvGrpSpPr>
        <p:grpSpPr>
          <a:xfrm>
            <a:off x="684957" y="2315991"/>
            <a:ext cx="390175" cy="390171"/>
            <a:chOff x="-1194006" y="3306442"/>
            <a:chExt cx="280763" cy="280763"/>
          </a:xfrm>
          <a:solidFill>
            <a:srgbClr val="289943"/>
          </a:solidFill>
        </p:grpSpPr>
        <p:sp>
          <p:nvSpPr>
            <p:cNvPr id="19" name="Rectangle 18">
              <a:extLst>
                <a:ext uri="{FF2B5EF4-FFF2-40B4-BE49-F238E27FC236}">
                  <a16:creationId xmlns:a16="http://schemas.microsoft.com/office/drawing/2014/main" id="{CB3BD8A0-24D4-3B29-791F-ADA92902F037}"/>
                </a:ext>
              </a:extLst>
            </p:cNvPr>
            <p:cNvSpPr/>
            <p:nvPr/>
          </p:nvSpPr>
          <p:spPr>
            <a:xfrm>
              <a:off x="-1194006" y="3424234"/>
              <a:ext cx="280763" cy="45179"/>
            </a:xfrm>
            <a:prstGeom prst="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0" name="Rectangle 19">
              <a:extLst>
                <a:ext uri="{FF2B5EF4-FFF2-40B4-BE49-F238E27FC236}">
                  <a16:creationId xmlns:a16="http://schemas.microsoft.com/office/drawing/2014/main" id="{2F4638A6-DC67-74D2-1FD3-A8C250B1A962}"/>
                </a:ext>
              </a:extLst>
            </p:cNvPr>
            <p:cNvSpPr/>
            <p:nvPr/>
          </p:nvSpPr>
          <p:spPr>
            <a:xfrm rot="16200000">
              <a:off x="-1194006" y="3424234"/>
              <a:ext cx="280763" cy="45179"/>
            </a:xfrm>
            <a:prstGeom prst="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grpSp>
      <p:sp>
        <p:nvSpPr>
          <p:cNvPr id="22" name="TextBox 21">
            <a:extLst>
              <a:ext uri="{FF2B5EF4-FFF2-40B4-BE49-F238E27FC236}">
                <a16:creationId xmlns:a16="http://schemas.microsoft.com/office/drawing/2014/main" id="{CAB0CBA7-C0FA-BB2C-CB57-565035DE06C8}"/>
              </a:ext>
            </a:extLst>
          </p:cNvPr>
          <p:cNvSpPr txBox="1"/>
          <p:nvPr/>
        </p:nvSpPr>
        <p:spPr>
          <a:xfrm>
            <a:off x="935384" y="2580580"/>
            <a:ext cx="2182400"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UPFITTING</a:t>
            </a:r>
          </a:p>
        </p:txBody>
      </p:sp>
      <p:cxnSp>
        <p:nvCxnSpPr>
          <p:cNvPr id="23" name="Straight Connector 22">
            <a:extLst>
              <a:ext uri="{FF2B5EF4-FFF2-40B4-BE49-F238E27FC236}">
                <a16:creationId xmlns:a16="http://schemas.microsoft.com/office/drawing/2014/main" id="{3F0B1015-1BBA-F58C-E7BE-76571B1239D3}"/>
              </a:ext>
            </a:extLst>
          </p:cNvPr>
          <p:cNvCxnSpPr>
            <a:cxnSpLocks/>
          </p:cNvCxnSpPr>
          <p:nvPr/>
        </p:nvCxnSpPr>
        <p:spPr>
          <a:xfrm>
            <a:off x="1051827" y="3221929"/>
            <a:ext cx="4138863" cy="0"/>
          </a:xfrm>
          <a:prstGeom prst="line">
            <a:avLst/>
          </a:prstGeom>
          <a:ln w="101600">
            <a:solidFill>
              <a:srgbClr val="289943"/>
            </a:solidFill>
          </a:ln>
        </p:spPr>
        <p:style>
          <a:lnRef idx="1">
            <a:schemeClr val="accent1"/>
          </a:lnRef>
          <a:fillRef idx="0">
            <a:schemeClr val="accent1"/>
          </a:fillRef>
          <a:effectRef idx="0">
            <a:schemeClr val="accent1"/>
          </a:effectRef>
          <a:fontRef idx="minor">
            <a:schemeClr val="tx1"/>
          </a:fontRef>
        </p:style>
      </p:cxnSp>
      <p:pic>
        <p:nvPicPr>
          <p:cNvPr id="31" name="Picture 30" descr="A white car with a red light on top&#10;&#10;Description automatically generated with low confidence">
            <a:extLst>
              <a:ext uri="{FF2B5EF4-FFF2-40B4-BE49-F238E27FC236}">
                <a16:creationId xmlns:a16="http://schemas.microsoft.com/office/drawing/2014/main" id="{A1DAC8C3-E0F4-A623-7748-EE106FBBC739}"/>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l="40762" t="21029"/>
          <a:stretch/>
        </p:blipFill>
        <p:spPr>
          <a:xfrm>
            <a:off x="4966281" y="1442120"/>
            <a:ext cx="7220543" cy="5415879"/>
          </a:xfrm>
          <a:prstGeom prst="rect">
            <a:avLst/>
          </a:prstGeom>
        </p:spPr>
      </p:pic>
      <p:grpSp>
        <p:nvGrpSpPr>
          <p:cNvPr id="7" name="Group 6">
            <a:extLst>
              <a:ext uri="{FF2B5EF4-FFF2-40B4-BE49-F238E27FC236}">
                <a16:creationId xmlns:a16="http://schemas.microsoft.com/office/drawing/2014/main" id="{DEB0EB8C-6558-337F-66A2-DBA312AC3210}"/>
              </a:ext>
            </a:extLst>
          </p:cNvPr>
          <p:cNvGrpSpPr/>
          <p:nvPr/>
        </p:nvGrpSpPr>
        <p:grpSpPr>
          <a:xfrm>
            <a:off x="11024975" y="6397282"/>
            <a:ext cx="939323" cy="234329"/>
            <a:chOff x="10208131" y="5713698"/>
            <a:chExt cx="1754791" cy="406640"/>
          </a:xfrm>
          <a:solidFill>
            <a:schemeClr val="bg1"/>
          </a:solidFill>
        </p:grpSpPr>
        <p:sp>
          <p:nvSpPr>
            <p:cNvPr id="8" name="Freeform: Shape 7">
              <a:extLst>
                <a:ext uri="{FF2B5EF4-FFF2-40B4-BE49-F238E27FC236}">
                  <a16:creationId xmlns:a16="http://schemas.microsoft.com/office/drawing/2014/main" id="{1ED8318A-739E-7D51-72FE-69B8A2C49137}"/>
                </a:ext>
              </a:extLst>
            </p:cNvPr>
            <p:cNvSpPr/>
            <p:nvPr/>
          </p:nvSpPr>
          <p:spPr>
            <a:xfrm>
              <a:off x="10538649" y="5820950"/>
              <a:ext cx="275558" cy="298608"/>
            </a:xfrm>
            <a:custGeom>
              <a:avLst/>
              <a:gdLst>
                <a:gd name="connsiteX0" fmla="*/ 137217 w 275558"/>
                <a:gd name="connsiteY0" fmla="*/ 235351 h 298608"/>
                <a:gd name="connsiteX1" fmla="*/ 62636 w 275558"/>
                <a:gd name="connsiteY1" fmla="*/ 149626 h 298608"/>
                <a:gd name="connsiteX2" fmla="*/ 137217 w 275558"/>
                <a:gd name="connsiteY2" fmla="*/ 63901 h 298608"/>
                <a:gd name="connsiteX3" fmla="*/ 211893 w 275558"/>
                <a:gd name="connsiteY3" fmla="*/ 149626 h 298608"/>
                <a:gd name="connsiteX4" fmla="*/ 137217 w 275558"/>
                <a:gd name="connsiteY4" fmla="*/ 235351 h 298608"/>
                <a:gd name="connsiteX5" fmla="*/ 137217 w 275558"/>
                <a:gd name="connsiteY5" fmla="*/ -107 h 298608"/>
                <a:gd name="connsiteX6" fmla="*/ -515 w 275558"/>
                <a:gd name="connsiteY6" fmla="*/ 151531 h 298608"/>
                <a:gd name="connsiteX7" fmla="*/ 137217 w 275558"/>
                <a:gd name="connsiteY7" fmla="*/ 298502 h 298608"/>
                <a:gd name="connsiteX8" fmla="*/ 275044 w 275558"/>
                <a:gd name="connsiteY8" fmla="*/ 151531 h 298608"/>
                <a:gd name="connsiteX9" fmla="*/ 137217 w 275558"/>
                <a:gd name="connsiteY9" fmla="*/ -107 h 298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5558" h="298608">
                  <a:moveTo>
                    <a:pt x="137217" y="235351"/>
                  </a:moveTo>
                  <a:cubicBezTo>
                    <a:pt x="93021" y="235351"/>
                    <a:pt x="62636" y="204395"/>
                    <a:pt x="62636" y="149626"/>
                  </a:cubicBezTo>
                  <a:cubicBezTo>
                    <a:pt x="62636" y="97906"/>
                    <a:pt x="91877" y="63901"/>
                    <a:pt x="137217" y="63901"/>
                  </a:cubicBezTo>
                  <a:cubicBezTo>
                    <a:pt x="182556" y="63901"/>
                    <a:pt x="211893" y="98382"/>
                    <a:pt x="211893" y="149626"/>
                  </a:cubicBezTo>
                  <a:cubicBezTo>
                    <a:pt x="211893" y="204776"/>
                    <a:pt x="181508" y="235351"/>
                    <a:pt x="137217" y="235351"/>
                  </a:cubicBezTo>
                  <a:moveTo>
                    <a:pt x="137217" y="-107"/>
                  </a:moveTo>
                  <a:cubicBezTo>
                    <a:pt x="51492" y="-107"/>
                    <a:pt x="-515" y="73998"/>
                    <a:pt x="-515" y="151531"/>
                  </a:cubicBezTo>
                  <a:cubicBezTo>
                    <a:pt x="-515" y="223921"/>
                    <a:pt x="45396" y="298502"/>
                    <a:pt x="137217" y="298502"/>
                  </a:cubicBezTo>
                  <a:cubicBezTo>
                    <a:pt x="229038" y="298502"/>
                    <a:pt x="275044" y="223921"/>
                    <a:pt x="275044" y="151531"/>
                  </a:cubicBezTo>
                  <a:cubicBezTo>
                    <a:pt x="275044" y="73998"/>
                    <a:pt x="223418" y="-107"/>
                    <a:pt x="137217" y="-107"/>
                  </a:cubicBezTo>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Freeform: Shape 8">
              <a:extLst>
                <a:ext uri="{FF2B5EF4-FFF2-40B4-BE49-F238E27FC236}">
                  <a16:creationId xmlns:a16="http://schemas.microsoft.com/office/drawing/2014/main" id="{8136F440-0687-138D-E312-C8AD3903B6E2}"/>
                </a:ext>
              </a:extLst>
            </p:cNvPr>
            <p:cNvSpPr/>
            <p:nvPr/>
          </p:nvSpPr>
          <p:spPr>
            <a:xfrm>
              <a:off x="11678315" y="5821141"/>
              <a:ext cx="284607" cy="292703"/>
            </a:xfrm>
            <a:custGeom>
              <a:avLst/>
              <a:gdLst>
                <a:gd name="connsiteX0" fmla="*/ 284093 w 284607"/>
                <a:gd name="connsiteY0" fmla="*/ 227160 h 292703"/>
                <a:gd name="connsiteX1" fmla="*/ 284093 w 284607"/>
                <a:gd name="connsiteY1" fmla="*/ 292597 h 292703"/>
                <a:gd name="connsiteX2" fmla="*/ 214369 w 284607"/>
                <a:gd name="connsiteY2" fmla="*/ 292597 h 292703"/>
                <a:gd name="connsiteX3" fmla="*/ 172078 w 284607"/>
                <a:gd name="connsiteY3" fmla="*/ 250306 h 292703"/>
                <a:gd name="connsiteX4" fmla="*/ 172078 w 284607"/>
                <a:gd name="connsiteY4" fmla="*/ 250210 h 292703"/>
                <a:gd name="connsiteX5" fmla="*/ 172078 w 284607"/>
                <a:gd name="connsiteY5" fmla="*/ 103144 h 292703"/>
                <a:gd name="connsiteX6" fmla="*/ 122072 w 284607"/>
                <a:gd name="connsiteY6" fmla="*/ 59996 h 292703"/>
                <a:gd name="connsiteX7" fmla="*/ 64922 w 284607"/>
                <a:gd name="connsiteY7" fmla="*/ 131815 h 292703"/>
                <a:gd name="connsiteX8" fmla="*/ 64922 w 284607"/>
                <a:gd name="connsiteY8" fmla="*/ 292597 h 292703"/>
                <a:gd name="connsiteX9" fmla="*/ -515 w 284607"/>
                <a:gd name="connsiteY9" fmla="*/ 292597 h 292703"/>
                <a:gd name="connsiteX10" fmla="*/ -515 w 284607"/>
                <a:gd name="connsiteY10" fmla="*/ 5513 h 292703"/>
                <a:gd name="connsiteX11" fmla="*/ 62636 w 284607"/>
                <a:gd name="connsiteY11" fmla="*/ 5513 h 292703"/>
                <a:gd name="connsiteX12" fmla="*/ 62636 w 284607"/>
                <a:gd name="connsiteY12" fmla="*/ 28468 h 292703"/>
                <a:gd name="connsiteX13" fmla="*/ 145313 w 284607"/>
                <a:gd name="connsiteY13" fmla="*/ -107 h 292703"/>
                <a:gd name="connsiteX14" fmla="*/ 237801 w 284607"/>
                <a:gd name="connsiteY14" fmla="*/ 89524 h 292703"/>
                <a:gd name="connsiteX15" fmla="*/ 237801 w 284607"/>
                <a:gd name="connsiteY15" fmla="*/ 211920 h 292703"/>
                <a:gd name="connsiteX16" fmla="*/ 253041 w 284607"/>
                <a:gd name="connsiteY16" fmla="*/ 227350 h 292703"/>
                <a:gd name="connsiteX17" fmla="*/ 253136 w 284607"/>
                <a:gd name="connsiteY17" fmla="*/ 227350 h 292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607" h="292703">
                  <a:moveTo>
                    <a:pt x="284093" y="227160"/>
                  </a:moveTo>
                  <a:lnTo>
                    <a:pt x="284093" y="292597"/>
                  </a:lnTo>
                  <a:lnTo>
                    <a:pt x="214369" y="292597"/>
                  </a:lnTo>
                  <a:cubicBezTo>
                    <a:pt x="191014" y="292597"/>
                    <a:pt x="172078" y="273661"/>
                    <a:pt x="172078" y="250306"/>
                  </a:cubicBezTo>
                  <a:cubicBezTo>
                    <a:pt x="172078" y="250277"/>
                    <a:pt x="172078" y="250239"/>
                    <a:pt x="172078" y="250210"/>
                  </a:cubicBezTo>
                  <a:lnTo>
                    <a:pt x="172078" y="103144"/>
                  </a:lnTo>
                  <a:cubicBezTo>
                    <a:pt x="172078" y="76093"/>
                    <a:pt x="151314" y="59996"/>
                    <a:pt x="122072" y="59996"/>
                  </a:cubicBezTo>
                  <a:cubicBezTo>
                    <a:pt x="75590" y="59996"/>
                    <a:pt x="64922" y="100858"/>
                    <a:pt x="64922" y="131815"/>
                  </a:cubicBezTo>
                  <a:lnTo>
                    <a:pt x="64922" y="292597"/>
                  </a:lnTo>
                  <a:lnTo>
                    <a:pt x="-515" y="292597"/>
                  </a:lnTo>
                  <a:lnTo>
                    <a:pt x="-515" y="5513"/>
                  </a:lnTo>
                  <a:lnTo>
                    <a:pt x="62636" y="5513"/>
                  </a:lnTo>
                  <a:lnTo>
                    <a:pt x="62636" y="28468"/>
                  </a:lnTo>
                  <a:cubicBezTo>
                    <a:pt x="86296" y="10104"/>
                    <a:pt x="115357" y="65"/>
                    <a:pt x="145313" y="-107"/>
                  </a:cubicBezTo>
                  <a:cubicBezTo>
                    <a:pt x="195224" y="-107"/>
                    <a:pt x="237801" y="26373"/>
                    <a:pt x="237801" y="89524"/>
                  </a:cubicBezTo>
                  <a:lnTo>
                    <a:pt x="237801" y="211920"/>
                  </a:lnTo>
                  <a:cubicBezTo>
                    <a:pt x="237753" y="220388"/>
                    <a:pt x="244573" y="227293"/>
                    <a:pt x="253041" y="227350"/>
                  </a:cubicBezTo>
                  <a:cubicBezTo>
                    <a:pt x="253070" y="227350"/>
                    <a:pt x="253108" y="227350"/>
                    <a:pt x="253136" y="22735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Freeform: Shape 9">
              <a:extLst>
                <a:ext uri="{FF2B5EF4-FFF2-40B4-BE49-F238E27FC236}">
                  <a16:creationId xmlns:a16="http://schemas.microsoft.com/office/drawing/2014/main" id="{FA41FDC1-56A5-5300-8C3E-8467C8BE3A5E}"/>
                </a:ext>
              </a:extLst>
            </p:cNvPr>
            <p:cNvSpPr/>
            <p:nvPr/>
          </p:nvSpPr>
          <p:spPr>
            <a:xfrm>
              <a:off x="11371896" y="5819988"/>
              <a:ext cx="277463" cy="300350"/>
            </a:xfrm>
            <a:custGeom>
              <a:avLst/>
              <a:gdLst>
                <a:gd name="connsiteX0" fmla="*/ 213322 w 277463"/>
                <a:gd name="connsiteY0" fmla="*/ 191450 h 300350"/>
                <a:gd name="connsiteX1" fmla="*/ 145218 w 277463"/>
                <a:gd name="connsiteY1" fmla="*/ 236885 h 300350"/>
                <a:gd name="connsiteX2" fmla="*/ 69875 w 277463"/>
                <a:gd name="connsiteY2" fmla="*/ 150207 h 300350"/>
                <a:gd name="connsiteX3" fmla="*/ 145218 w 277463"/>
                <a:gd name="connsiteY3" fmla="*/ 63339 h 300350"/>
                <a:gd name="connsiteX4" fmla="*/ 213322 w 277463"/>
                <a:gd name="connsiteY4" fmla="*/ 110202 h 300350"/>
                <a:gd name="connsiteX5" fmla="*/ 220466 w 277463"/>
                <a:gd name="connsiteY5" fmla="*/ 150207 h 300350"/>
                <a:gd name="connsiteX6" fmla="*/ 213322 w 277463"/>
                <a:gd name="connsiteY6" fmla="*/ 191450 h 300350"/>
                <a:gd name="connsiteX7" fmla="*/ 206368 w 277463"/>
                <a:gd name="connsiteY7" fmla="*/ 7618 h 300350"/>
                <a:gd name="connsiteX8" fmla="*/ 206368 w 277463"/>
                <a:gd name="connsiteY8" fmla="*/ 18000 h 300350"/>
                <a:gd name="connsiteX9" fmla="*/ 138360 w 277463"/>
                <a:gd name="connsiteY9" fmla="*/ -97 h 300350"/>
                <a:gd name="connsiteX10" fmla="*/ -515 w 277463"/>
                <a:gd name="connsiteY10" fmla="*/ 152303 h 300350"/>
                <a:gd name="connsiteX11" fmla="*/ 138360 w 277463"/>
                <a:gd name="connsiteY11" fmla="*/ 300226 h 300350"/>
                <a:gd name="connsiteX12" fmla="*/ 206368 w 277463"/>
                <a:gd name="connsiteY12" fmla="*/ 283653 h 300350"/>
                <a:gd name="connsiteX13" fmla="*/ 206368 w 277463"/>
                <a:gd name="connsiteY13" fmla="*/ 291273 h 300350"/>
                <a:gd name="connsiteX14" fmla="*/ 276949 w 277463"/>
                <a:gd name="connsiteY14" fmla="*/ 291273 h 300350"/>
                <a:gd name="connsiteX15" fmla="*/ 276949 w 277463"/>
                <a:gd name="connsiteY15" fmla="*/ 7618 h 300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7463" h="300350">
                  <a:moveTo>
                    <a:pt x="213322" y="191450"/>
                  </a:moveTo>
                  <a:cubicBezTo>
                    <a:pt x="203015" y="219873"/>
                    <a:pt x="175422" y="238275"/>
                    <a:pt x="145218" y="236885"/>
                  </a:cubicBezTo>
                  <a:cubicBezTo>
                    <a:pt x="100546" y="236885"/>
                    <a:pt x="69875" y="205738"/>
                    <a:pt x="69875" y="150207"/>
                  </a:cubicBezTo>
                  <a:cubicBezTo>
                    <a:pt x="69875" y="98010"/>
                    <a:pt x="99593" y="63339"/>
                    <a:pt x="145218" y="63339"/>
                  </a:cubicBezTo>
                  <a:cubicBezTo>
                    <a:pt x="175707" y="62463"/>
                    <a:pt x="203254" y="81418"/>
                    <a:pt x="213322" y="110202"/>
                  </a:cubicBezTo>
                  <a:cubicBezTo>
                    <a:pt x="218274" y="122947"/>
                    <a:pt x="220694" y="136539"/>
                    <a:pt x="220466" y="150207"/>
                  </a:cubicBezTo>
                  <a:cubicBezTo>
                    <a:pt x="220675" y="164276"/>
                    <a:pt x="218256" y="178268"/>
                    <a:pt x="213322" y="191450"/>
                  </a:cubicBezTo>
                  <a:moveTo>
                    <a:pt x="206368" y="7618"/>
                  </a:moveTo>
                  <a:lnTo>
                    <a:pt x="206368" y="18000"/>
                  </a:lnTo>
                  <a:cubicBezTo>
                    <a:pt x="185775" y="5875"/>
                    <a:pt x="162258" y="-383"/>
                    <a:pt x="138360" y="-97"/>
                  </a:cubicBezTo>
                  <a:cubicBezTo>
                    <a:pt x="51492" y="-97"/>
                    <a:pt x="-515" y="74388"/>
                    <a:pt x="-515" y="152303"/>
                  </a:cubicBezTo>
                  <a:cubicBezTo>
                    <a:pt x="-515" y="225074"/>
                    <a:pt x="45681" y="300226"/>
                    <a:pt x="138360" y="300226"/>
                  </a:cubicBezTo>
                  <a:cubicBezTo>
                    <a:pt x="162077" y="300607"/>
                    <a:pt x="185490" y="294902"/>
                    <a:pt x="206368" y="283653"/>
                  </a:cubicBezTo>
                  <a:lnTo>
                    <a:pt x="206368" y="291273"/>
                  </a:lnTo>
                  <a:lnTo>
                    <a:pt x="276949" y="291273"/>
                  </a:lnTo>
                  <a:lnTo>
                    <a:pt x="276949" y="7618"/>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Freeform: Shape 10">
              <a:extLst>
                <a:ext uri="{FF2B5EF4-FFF2-40B4-BE49-F238E27FC236}">
                  <a16:creationId xmlns:a16="http://schemas.microsoft.com/office/drawing/2014/main" id="{534CF863-C5AD-A2AC-3D61-12599DD3CF3A}"/>
                </a:ext>
              </a:extLst>
            </p:cNvPr>
            <p:cNvSpPr/>
            <p:nvPr/>
          </p:nvSpPr>
          <p:spPr>
            <a:xfrm>
              <a:off x="10833829" y="5713698"/>
              <a:ext cx="521874" cy="400145"/>
            </a:xfrm>
            <a:custGeom>
              <a:avLst/>
              <a:gdLst>
                <a:gd name="connsiteX0" fmla="*/ 520884 w 521874"/>
                <a:gd name="connsiteY0" fmla="*/ 196775 h 400145"/>
                <a:gd name="connsiteX1" fmla="*/ 520884 w 521874"/>
                <a:gd name="connsiteY1" fmla="*/ 400039 h 400145"/>
                <a:gd name="connsiteX2" fmla="*/ 455352 w 521874"/>
                <a:gd name="connsiteY2" fmla="*/ 400039 h 400145"/>
                <a:gd name="connsiteX3" fmla="*/ 455352 w 521874"/>
                <a:gd name="connsiteY3" fmla="*/ 210586 h 400145"/>
                <a:gd name="connsiteX4" fmla="*/ 407727 w 521874"/>
                <a:gd name="connsiteY4" fmla="*/ 167438 h 400145"/>
                <a:gd name="connsiteX5" fmla="*/ 352482 w 521874"/>
                <a:gd name="connsiteY5" fmla="*/ 244972 h 400145"/>
                <a:gd name="connsiteX6" fmla="*/ 352482 w 521874"/>
                <a:gd name="connsiteY6" fmla="*/ 400039 h 400145"/>
                <a:gd name="connsiteX7" fmla="*/ 287045 w 521874"/>
                <a:gd name="connsiteY7" fmla="*/ 400039 h 400145"/>
                <a:gd name="connsiteX8" fmla="*/ 287045 w 521874"/>
                <a:gd name="connsiteY8" fmla="*/ 210586 h 400145"/>
                <a:gd name="connsiteX9" fmla="*/ 239420 w 521874"/>
                <a:gd name="connsiteY9" fmla="*/ 167438 h 400145"/>
                <a:gd name="connsiteX10" fmla="*/ 184270 w 521874"/>
                <a:gd name="connsiteY10" fmla="*/ 244972 h 400145"/>
                <a:gd name="connsiteX11" fmla="*/ 184270 w 521874"/>
                <a:gd name="connsiteY11" fmla="*/ 400039 h 400145"/>
                <a:gd name="connsiteX12" fmla="*/ 44634 w 521874"/>
                <a:gd name="connsiteY12" fmla="*/ 400039 h 400145"/>
                <a:gd name="connsiteX13" fmla="*/ -515 w 521874"/>
                <a:gd name="connsiteY13" fmla="*/ 360986 h 400145"/>
                <a:gd name="connsiteX14" fmla="*/ -515 w 521874"/>
                <a:gd name="connsiteY14" fmla="*/ -107 h 400145"/>
                <a:gd name="connsiteX15" fmla="*/ 65494 w 521874"/>
                <a:gd name="connsiteY15" fmla="*/ -107 h 400145"/>
                <a:gd name="connsiteX16" fmla="*/ 65494 w 521874"/>
                <a:gd name="connsiteY16" fmla="*/ 319933 h 400145"/>
                <a:gd name="connsiteX17" fmla="*/ 78257 w 521874"/>
                <a:gd name="connsiteY17" fmla="*/ 333840 h 400145"/>
                <a:gd name="connsiteX18" fmla="*/ 79972 w 521874"/>
                <a:gd name="connsiteY18" fmla="*/ 333840 h 400145"/>
                <a:gd name="connsiteX19" fmla="*/ 119405 w 521874"/>
                <a:gd name="connsiteY19" fmla="*/ 333840 h 400145"/>
                <a:gd name="connsiteX20" fmla="*/ 119405 w 521874"/>
                <a:gd name="connsiteY20" fmla="*/ 112860 h 400145"/>
                <a:gd name="connsiteX21" fmla="*/ 182556 w 521874"/>
                <a:gd name="connsiteY21" fmla="*/ 112860 h 400145"/>
                <a:gd name="connsiteX22" fmla="*/ 182556 w 521874"/>
                <a:gd name="connsiteY22" fmla="*/ 135910 h 400145"/>
                <a:gd name="connsiteX23" fmla="*/ 262947 w 521874"/>
                <a:gd name="connsiteY23" fmla="*/ 107335 h 400145"/>
                <a:gd name="connsiteX24" fmla="*/ 340480 w 521874"/>
                <a:gd name="connsiteY24" fmla="*/ 145435 h 400145"/>
                <a:gd name="connsiteX25" fmla="*/ 431159 w 521874"/>
                <a:gd name="connsiteY25" fmla="*/ 107335 h 400145"/>
                <a:gd name="connsiteX26" fmla="*/ 521360 w 521874"/>
                <a:gd name="connsiteY26" fmla="*/ 196966 h 400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21874" h="400145">
                  <a:moveTo>
                    <a:pt x="520884" y="196775"/>
                  </a:moveTo>
                  <a:lnTo>
                    <a:pt x="520884" y="400039"/>
                  </a:lnTo>
                  <a:lnTo>
                    <a:pt x="455352" y="400039"/>
                  </a:lnTo>
                  <a:lnTo>
                    <a:pt x="455352" y="210586"/>
                  </a:lnTo>
                  <a:cubicBezTo>
                    <a:pt x="455352" y="183535"/>
                    <a:pt x="436302" y="167438"/>
                    <a:pt x="407727" y="167438"/>
                  </a:cubicBezTo>
                  <a:cubicBezTo>
                    <a:pt x="361149" y="167438"/>
                    <a:pt x="352482" y="213920"/>
                    <a:pt x="352482" y="244972"/>
                  </a:cubicBezTo>
                  <a:lnTo>
                    <a:pt x="352482" y="400039"/>
                  </a:lnTo>
                  <a:lnTo>
                    <a:pt x="287045" y="400039"/>
                  </a:lnTo>
                  <a:lnTo>
                    <a:pt x="287045" y="210586"/>
                  </a:lnTo>
                  <a:cubicBezTo>
                    <a:pt x="287045" y="183535"/>
                    <a:pt x="267519" y="167438"/>
                    <a:pt x="239420" y="167438"/>
                  </a:cubicBezTo>
                  <a:cubicBezTo>
                    <a:pt x="192938" y="167438"/>
                    <a:pt x="184270" y="213920"/>
                    <a:pt x="184270" y="244972"/>
                  </a:cubicBezTo>
                  <a:lnTo>
                    <a:pt x="184270" y="400039"/>
                  </a:lnTo>
                  <a:lnTo>
                    <a:pt x="44634" y="400039"/>
                  </a:lnTo>
                  <a:cubicBezTo>
                    <a:pt x="21945" y="400124"/>
                    <a:pt x="2676" y="383456"/>
                    <a:pt x="-515" y="360986"/>
                  </a:cubicBezTo>
                  <a:lnTo>
                    <a:pt x="-515" y="-107"/>
                  </a:lnTo>
                  <a:lnTo>
                    <a:pt x="65494" y="-107"/>
                  </a:lnTo>
                  <a:lnTo>
                    <a:pt x="65494" y="319933"/>
                  </a:lnTo>
                  <a:cubicBezTo>
                    <a:pt x="65684" y="327106"/>
                    <a:pt x="71132" y="333030"/>
                    <a:pt x="78257" y="333840"/>
                  </a:cubicBezTo>
                  <a:lnTo>
                    <a:pt x="79972" y="333840"/>
                  </a:lnTo>
                  <a:lnTo>
                    <a:pt x="119405" y="333840"/>
                  </a:lnTo>
                  <a:lnTo>
                    <a:pt x="119405" y="112860"/>
                  </a:lnTo>
                  <a:lnTo>
                    <a:pt x="182556" y="112860"/>
                  </a:lnTo>
                  <a:lnTo>
                    <a:pt x="182556" y="135910"/>
                  </a:lnTo>
                  <a:cubicBezTo>
                    <a:pt x="204892" y="116756"/>
                    <a:pt x="233533" y="106573"/>
                    <a:pt x="262947" y="107335"/>
                  </a:cubicBezTo>
                  <a:cubicBezTo>
                    <a:pt x="296284" y="107335"/>
                    <a:pt x="324955" y="118861"/>
                    <a:pt x="340480" y="145435"/>
                  </a:cubicBezTo>
                  <a:cubicBezTo>
                    <a:pt x="364084" y="120661"/>
                    <a:pt x="396944" y="106859"/>
                    <a:pt x="431159" y="107335"/>
                  </a:cubicBezTo>
                  <a:cubicBezTo>
                    <a:pt x="481069" y="107335"/>
                    <a:pt x="521360" y="133815"/>
                    <a:pt x="521360" y="196966"/>
                  </a:cubicBezTo>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Shape 11">
              <a:extLst>
                <a:ext uri="{FF2B5EF4-FFF2-40B4-BE49-F238E27FC236}">
                  <a16:creationId xmlns:a16="http://schemas.microsoft.com/office/drawing/2014/main" id="{CD1AB4E8-92AD-BB02-2A3E-59EDE4476A27}"/>
                </a:ext>
              </a:extLst>
            </p:cNvPr>
            <p:cNvSpPr/>
            <p:nvPr/>
          </p:nvSpPr>
          <p:spPr>
            <a:xfrm>
              <a:off x="10208131" y="5723223"/>
              <a:ext cx="326231" cy="390525"/>
            </a:xfrm>
            <a:custGeom>
              <a:avLst/>
              <a:gdLst>
                <a:gd name="connsiteX0" fmla="*/ 325717 w 326231"/>
                <a:gd name="connsiteY0" fmla="*/ 324982 h 390525"/>
                <a:gd name="connsiteX1" fmla="*/ 325717 w 326231"/>
                <a:gd name="connsiteY1" fmla="*/ 390418 h 390525"/>
                <a:gd name="connsiteX2" fmla="*/ 265423 w 326231"/>
                <a:gd name="connsiteY2" fmla="*/ 390418 h 390525"/>
                <a:gd name="connsiteX3" fmla="*/ 220275 w 326231"/>
                <a:gd name="connsiteY3" fmla="*/ 351366 h 390525"/>
                <a:gd name="connsiteX4" fmla="*/ 220275 w 326231"/>
                <a:gd name="connsiteY4" fmla="*/ 230113 h 390525"/>
                <a:gd name="connsiteX5" fmla="*/ 67875 w 326231"/>
                <a:gd name="connsiteY5" fmla="*/ 230113 h 390525"/>
                <a:gd name="connsiteX6" fmla="*/ 67875 w 326231"/>
                <a:gd name="connsiteY6" fmla="*/ 390418 h 390525"/>
                <a:gd name="connsiteX7" fmla="*/ -515 w 326231"/>
                <a:gd name="connsiteY7" fmla="*/ 390418 h 390525"/>
                <a:gd name="connsiteX8" fmla="*/ -515 w 326231"/>
                <a:gd name="connsiteY8" fmla="*/ -107 h 390525"/>
                <a:gd name="connsiteX9" fmla="*/ 67875 w 326231"/>
                <a:gd name="connsiteY9" fmla="*/ -107 h 390525"/>
                <a:gd name="connsiteX10" fmla="*/ 67875 w 326231"/>
                <a:gd name="connsiteY10" fmla="*/ 161818 h 390525"/>
                <a:gd name="connsiteX11" fmla="*/ 220275 w 326231"/>
                <a:gd name="connsiteY11" fmla="*/ 161818 h 390525"/>
                <a:gd name="connsiteX12" fmla="*/ 220275 w 326231"/>
                <a:gd name="connsiteY12" fmla="*/ -107 h 390525"/>
                <a:gd name="connsiteX13" fmla="*/ 288569 w 326231"/>
                <a:gd name="connsiteY13" fmla="*/ -107 h 390525"/>
                <a:gd name="connsiteX14" fmla="*/ 288569 w 326231"/>
                <a:gd name="connsiteY14" fmla="*/ 310313 h 390525"/>
                <a:gd name="connsiteX15" fmla="*/ 303905 w 326231"/>
                <a:gd name="connsiteY15" fmla="*/ 324886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6231" h="390525">
                  <a:moveTo>
                    <a:pt x="325717" y="324982"/>
                  </a:moveTo>
                  <a:lnTo>
                    <a:pt x="325717" y="390418"/>
                  </a:lnTo>
                  <a:lnTo>
                    <a:pt x="265423" y="390418"/>
                  </a:lnTo>
                  <a:cubicBezTo>
                    <a:pt x="242735" y="390504"/>
                    <a:pt x="223466" y="373835"/>
                    <a:pt x="220275" y="351366"/>
                  </a:cubicBezTo>
                  <a:lnTo>
                    <a:pt x="220275" y="230113"/>
                  </a:lnTo>
                  <a:lnTo>
                    <a:pt x="67875" y="230113"/>
                  </a:lnTo>
                  <a:lnTo>
                    <a:pt x="67875" y="390418"/>
                  </a:lnTo>
                  <a:lnTo>
                    <a:pt x="-515" y="390418"/>
                  </a:lnTo>
                  <a:lnTo>
                    <a:pt x="-515" y="-107"/>
                  </a:lnTo>
                  <a:lnTo>
                    <a:pt x="67875" y="-107"/>
                  </a:lnTo>
                  <a:lnTo>
                    <a:pt x="67875" y="161818"/>
                  </a:lnTo>
                  <a:lnTo>
                    <a:pt x="220275" y="161818"/>
                  </a:lnTo>
                  <a:lnTo>
                    <a:pt x="220275" y="-107"/>
                  </a:lnTo>
                  <a:lnTo>
                    <a:pt x="288569" y="-107"/>
                  </a:lnTo>
                  <a:lnTo>
                    <a:pt x="288569" y="310313"/>
                  </a:lnTo>
                  <a:cubicBezTo>
                    <a:pt x="288979" y="318486"/>
                    <a:pt x="295723" y="324896"/>
                    <a:pt x="303905" y="324886"/>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32" name="Rectangle 29">
            <a:extLst>
              <a:ext uri="{FF2B5EF4-FFF2-40B4-BE49-F238E27FC236}">
                <a16:creationId xmlns:a16="http://schemas.microsoft.com/office/drawing/2014/main" id="{62EDC943-D794-97BA-67B5-31DE239112DC}"/>
              </a:ext>
            </a:extLst>
          </p:cNvPr>
          <p:cNvSpPr/>
          <p:nvPr/>
        </p:nvSpPr>
        <p:spPr>
          <a:xfrm>
            <a:off x="876370" y="4373870"/>
            <a:ext cx="213713" cy="213713"/>
          </a:xfrm>
          <a:custGeom>
            <a:avLst/>
            <a:gdLst>
              <a:gd name="connsiteX0" fmla="*/ 0 w 510685"/>
              <a:gd name="connsiteY0" fmla="*/ 0 h 510685"/>
              <a:gd name="connsiteX1" fmla="*/ 510685 w 510685"/>
              <a:gd name="connsiteY1" fmla="*/ 0 h 510685"/>
              <a:gd name="connsiteX2" fmla="*/ 510685 w 510685"/>
              <a:gd name="connsiteY2" fmla="*/ 510685 h 510685"/>
              <a:gd name="connsiteX3" fmla="*/ 0 w 510685"/>
              <a:gd name="connsiteY3" fmla="*/ 510685 h 510685"/>
              <a:gd name="connsiteX4" fmla="*/ 0 w 510685"/>
              <a:gd name="connsiteY4" fmla="*/ 0 h 510685"/>
              <a:gd name="connsiteX0" fmla="*/ 510685 w 602125"/>
              <a:gd name="connsiteY0" fmla="*/ 0 h 510685"/>
              <a:gd name="connsiteX1" fmla="*/ 510685 w 602125"/>
              <a:gd name="connsiteY1" fmla="*/ 510685 h 510685"/>
              <a:gd name="connsiteX2" fmla="*/ 0 w 602125"/>
              <a:gd name="connsiteY2" fmla="*/ 510685 h 510685"/>
              <a:gd name="connsiteX3" fmla="*/ 0 w 602125"/>
              <a:gd name="connsiteY3" fmla="*/ 0 h 510685"/>
              <a:gd name="connsiteX4" fmla="*/ 602125 w 602125"/>
              <a:gd name="connsiteY4" fmla="*/ 91440 h 510685"/>
              <a:gd name="connsiteX0" fmla="*/ 510685 w 510685"/>
              <a:gd name="connsiteY0" fmla="*/ 0 h 510685"/>
              <a:gd name="connsiteX1" fmla="*/ 510685 w 510685"/>
              <a:gd name="connsiteY1" fmla="*/ 510685 h 510685"/>
              <a:gd name="connsiteX2" fmla="*/ 0 w 510685"/>
              <a:gd name="connsiteY2" fmla="*/ 510685 h 510685"/>
              <a:gd name="connsiteX3" fmla="*/ 0 w 510685"/>
              <a:gd name="connsiteY3" fmla="*/ 0 h 510685"/>
              <a:gd name="connsiteX0" fmla="*/ 510685 w 510685"/>
              <a:gd name="connsiteY0" fmla="*/ 510685 h 510685"/>
              <a:gd name="connsiteX1" fmla="*/ 0 w 510685"/>
              <a:gd name="connsiteY1" fmla="*/ 510685 h 510685"/>
              <a:gd name="connsiteX2" fmla="*/ 0 w 510685"/>
              <a:gd name="connsiteY2" fmla="*/ 0 h 510685"/>
            </a:gdLst>
            <a:ahLst/>
            <a:cxnLst>
              <a:cxn ang="0">
                <a:pos x="connsiteX0" y="connsiteY0"/>
              </a:cxn>
              <a:cxn ang="0">
                <a:pos x="connsiteX1" y="connsiteY1"/>
              </a:cxn>
              <a:cxn ang="0">
                <a:pos x="connsiteX2" y="connsiteY2"/>
              </a:cxn>
            </a:cxnLst>
            <a:rect l="l" t="t" r="r" b="b"/>
            <a:pathLst>
              <a:path w="510685" h="510685">
                <a:moveTo>
                  <a:pt x="510685" y="510685"/>
                </a:moveTo>
                <a:lnTo>
                  <a:pt x="0" y="510685"/>
                </a:lnTo>
                <a:lnTo>
                  <a:pt x="0" y="0"/>
                </a:lnTo>
              </a:path>
            </a:pathLst>
          </a:cu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3" name="Graphic 32">
            <a:extLst>
              <a:ext uri="{FF2B5EF4-FFF2-40B4-BE49-F238E27FC236}">
                <a16:creationId xmlns:a16="http://schemas.microsoft.com/office/drawing/2014/main" id="{F0989D10-0624-7E58-C919-CF355C9466B1}"/>
              </a:ext>
            </a:extLst>
          </p:cNvPr>
          <p:cNvPicPr>
            <a:picLocks noChangeAspect="1"/>
          </p:cNvPicPr>
          <p:nvPr/>
        </p:nvPicPr>
        <p:blipFill rotWithShape="1">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rcRect l="9119" r="13932"/>
          <a:stretch/>
        </p:blipFill>
        <p:spPr>
          <a:xfrm>
            <a:off x="990313" y="1379336"/>
            <a:ext cx="3873500" cy="367051"/>
          </a:xfrm>
          <a:prstGeom prst="rect">
            <a:avLst/>
          </a:prstGeom>
        </p:spPr>
      </p:pic>
      <p:pic>
        <p:nvPicPr>
          <p:cNvPr id="34" name="Graphic 33">
            <a:extLst>
              <a:ext uri="{FF2B5EF4-FFF2-40B4-BE49-F238E27FC236}">
                <a16:creationId xmlns:a16="http://schemas.microsoft.com/office/drawing/2014/main" id="{7ED32A0E-0F44-FF14-BA3F-5D214BC5DF46}"/>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865809" y="5257800"/>
            <a:ext cx="516291" cy="671859"/>
          </a:xfrm>
          <a:prstGeom prst="rect">
            <a:avLst/>
          </a:prstGeom>
        </p:spPr>
      </p:pic>
      <p:pic>
        <p:nvPicPr>
          <p:cNvPr id="35" name="Graphic 34">
            <a:extLst>
              <a:ext uri="{FF2B5EF4-FFF2-40B4-BE49-F238E27FC236}">
                <a16:creationId xmlns:a16="http://schemas.microsoft.com/office/drawing/2014/main" id="{6AF880A6-E8C7-B838-4F54-D99C4CB63027}"/>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flipH="1">
            <a:off x="4843180" y="5618761"/>
            <a:ext cx="531099" cy="256393"/>
          </a:xfrm>
          <a:prstGeom prst="rect">
            <a:avLst/>
          </a:prstGeom>
        </p:spPr>
      </p:pic>
      <p:sp>
        <p:nvSpPr>
          <p:cNvPr id="4" name="Oval 3">
            <a:extLst>
              <a:ext uri="{FF2B5EF4-FFF2-40B4-BE49-F238E27FC236}">
                <a16:creationId xmlns:a16="http://schemas.microsoft.com/office/drawing/2014/main" id="{E52E2E21-0A24-D262-7602-62DCC08827A1}"/>
              </a:ext>
            </a:extLst>
          </p:cNvPr>
          <p:cNvSpPr/>
          <p:nvPr/>
        </p:nvSpPr>
        <p:spPr>
          <a:xfrm>
            <a:off x="7299069" y="-2212464"/>
            <a:ext cx="6764843" cy="7050651"/>
          </a:xfrm>
          <a:prstGeom prst="ellipse">
            <a:avLst/>
          </a:prstGeom>
          <a:gradFill flip="none" rotWithShape="1">
            <a:gsLst>
              <a:gs pos="0">
                <a:schemeClr val="bg1"/>
              </a:gs>
              <a:gs pos="6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white car with a red light on top&#10;&#10;Description automatically generated with low confidence">
            <a:extLst>
              <a:ext uri="{FF2B5EF4-FFF2-40B4-BE49-F238E27FC236}">
                <a16:creationId xmlns:a16="http://schemas.microsoft.com/office/drawing/2014/main" id="{DF23120B-3833-ABFA-CA88-E85F21F4C174}"/>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l="40762"/>
          <a:stretch/>
        </p:blipFill>
        <p:spPr>
          <a:xfrm>
            <a:off x="4966281" y="-1"/>
            <a:ext cx="7220543" cy="6858000"/>
          </a:xfrm>
          <a:prstGeom prst="rect">
            <a:avLst/>
          </a:prstGeom>
        </p:spPr>
      </p:pic>
    </p:spTree>
    <p:extLst>
      <p:ext uri="{BB962C8B-B14F-4D97-AF65-F5344CB8AC3E}">
        <p14:creationId xmlns:p14="http://schemas.microsoft.com/office/powerpoint/2010/main" val="667020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500"/>
                                        <p:tgtEl>
                                          <p:spTgt spid="27"/>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750"/>
                                        <p:tgtEl>
                                          <p:spTgt spid="13"/>
                                        </p:tgtEl>
                                      </p:cBhvr>
                                    </p:animEffect>
                                  </p:childTnLst>
                                </p:cTn>
                              </p:par>
                              <p:par>
                                <p:cTn id="11" presetID="63" presetClass="path" presetSubtype="0" accel="50000" decel="50000" fill="hold" grpId="1" nodeType="withEffect">
                                  <p:stCondLst>
                                    <p:cond delay="500"/>
                                  </p:stCondLst>
                                  <p:childTnLst>
                                    <p:animMotion origin="layout" path="M 2.70833E-6 7.40741E-7 L -0.01771 7.40741E-7 " pathEditMode="relative" rAng="0" ptsTypes="AA">
                                      <p:cBhvr>
                                        <p:cTn id="12" dur="750" spd="-100000" fill="hold"/>
                                        <p:tgtEl>
                                          <p:spTgt spid="13"/>
                                        </p:tgtEl>
                                        <p:attrNameLst>
                                          <p:attrName>ppt_x</p:attrName>
                                          <p:attrName>ppt_y</p:attrName>
                                        </p:attrNameLst>
                                      </p:cBhvr>
                                      <p:rCtr x="-885" y="0"/>
                                    </p:animMotion>
                                  </p:childTnLst>
                                </p:cTn>
                              </p:par>
                              <p:par>
                                <p:cTn id="13" presetID="2" presetClass="entr" presetSubtype="8" fill="hold" nodeType="withEffect">
                                  <p:stCondLst>
                                    <p:cond delay="100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8" presetClass="emph" presetSubtype="0" fill="hold" nodeType="withEffect">
                                  <p:stCondLst>
                                    <p:cond delay="1000"/>
                                  </p:stCondLst>
                                  <p:childTnLst>
                                    <p:animRot by="21600000">
                                      <p:cBhvr>
                                        <p:cTn id="18" dur="500" fill="hold"/>
                                        <p:tgtEl>
                                          <p:spTgt spid="21"/>
                                        </p:tgtEl>
                                        <p:attrNameLst>
                                          <p:attrName>r</p:attrName>
                                        </p:attrNameLst>
                                      </p:cBhvr>
                                    </p:animRot>
                                  </p:childTnLst>
                                </p:cTn>
                              </p:par>
                              <p:par>
                                <p:cTn id="19" presetID="10" presetClass="entr" presetSubtype="0" fill="hold" grpId="0" nodeType="withEffect">
                                  <p:stCondLst>
                                    <p:cond delay="125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750"/>
                                        <p:tgtEl>
                                          <p:spTgt spid="22"/>
                                        </p:tgtEl>
                                      </p:cBhvr>
                                    </p:animEffect>
                                  </p:childTnLst>
                                </p:cTn>
                              </p:par>
                              <p:par>
                                <p:cTn id="22" presetID="63" presetClass="path" presetSubtype="0" accel="50000" decel="50000" fill="hold" grpId="1" nodeType="withEffect">
                                  <p:stCondLst>
                                    <p:cond delay="1250"/>
                                  </p:stCondLst>
                                  <p:childTnLst>
                                    <p:animMotion origin="layout" path="M 4.16667E-6 -1.85185E-6 L 0.03112 -1.85185E-6 " pathEditMode="relative" rAng="0" ptsTypes="AA">
                                      <p:cBhvr>
                                        <p:cTn id="23" dur="750" spd="-100000" fill="hold"/>
                                        <p:tgtEl>
                                          <p:spTgt spid="22"/>
                                        </p:tgtEl>
                                        <p:attrNameLst>
                                          <p:attrName>ppt_x</p:attrName>
                                          <p:attrName>ppt_y</p:attrName>
                                        </p:attrNameLst>
                                      </p:cBhvr>
                                      <p:rCtr x="1549" y="0"/>
                                    </p:animMotion>
                                  </p:childTnLst>
                                </p:cTn>
                              </p:par>
                              <p:par>
                                <p:cTn id="24" presetID="22" presetClass="entr" presetSubtype="8" fill="hold" nodeType="withEffect">
                                  <p:stCondLst>
                                    <p:cond delay="2000"/>
                                  </p:stCondLst>
                                  <p:childTnLst>
                                    <p:set>
                                      <p:cBhvr>
                                        <p:cTn id="25" dur="1" fill="hold">
                                          <p:stCondLst>
                                            <p:cond delay="0"/>
                                          </p:stCondLst>
                                        </p:cTn>
                                        <p:tgtEl>
                                          <p:spTgt spid="23"/>
                                        </p:tgtEl>
                                        <p:attrNameLst>
                                          <p:attrName>style.visibility</p:attrName>
                                        </p:attrNameLst>
                                      </p:cBhvr>
                                      <p:to>
                                        <p:strVal val="visible"/>
                                      </p:to>
                                    </p:set>
                                    <p:animEffect transition="in" filter="wipe(left)">
                                      <p:cBhvr>
                                        <p:cTn id="26" dur="500"/>
                                        <p:tgtEl>
                                          <p:spTgt spid="23"/>
                                        </p:tgtEl>
                                      </p:cBhvr>
                                    </p:animEffect>
                                  </p:childTnLst>
                                </p:cTn>
                              </p:par>
                              <p:par>
                                <p:cTn id="27" presetID="10" presetClass="entr" presetSubtype="0" fill="hold" grpId="0" nodeType="withEffect">
                                  <p:stCondLst>
                                    <p:cond delay="225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par>
                                <p:cTn id="30" presetID="10" presetClass="entr" presetSubtype="0" fill="hold" grpId="0" nodeType="withEffect">
                                  <p:stCondLst>
                                    <p:cond delay="225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500"/>
                                        <p:tgtEl>
                                          <p:spTgt spid="32"/>
                                        </p:tgtEl>
                                      </p:cBhvr>
                                    </p:animEffect>
                                  </p:childTnLst>
                                </p:cTn>
                              </p:par>
                              <p:par>
                                <p:cTn id="33" presetID="42" presetClass="path" presetSubtype="0" accel="50000" decel="50000" fill="hold" grpId="1" nodeType="withEffect">
                                  <p:stCondLst>
                                    <p:cond delay="2250"/>
                                  </p:stCondLst>
                                  <p:childTnLst>
                                    <p:animMotion origin="layout" path="M 1.04167E-6 -7.40741E-7 L 0.0125 -0.02569 " pathEditMode="relative" rAng="0" ptsTypes="AA">
                                      <p:cBhvr>
                                        <p:cTn id="34" dur="500" spd="-100000" fill="hold"/>
                                        <p:tgtEl>
                                          <p:spTgt spid="32"/>
                                        </p:tgtEl>
                                        <p:attrNameLst>
                                          <p:attrName>ppt_x</p:attrName>
                                          <p:attrName>ppt_y</p:attrName>
                                        </p:attrNameLst>
                                      </p:cBhvr>
                                      <p:rCtr x="625" y="-1296"/>
                                    </p:animMotion>
                                  </p:childTnLst>
                                </p:cTn>
                              </p:par>
                              <p:par>
                                <p:cTn id="35" presetID="21" presetClass="entr" presetSubtype="1" fill="hold" grpId="0" nodeType="withEffect">
                                  <p:stCondLst>
                                    <p:cond delay="750"/>
                                  </p:stCondLst>
                                  <p:childTnLst>
                                    <p:set>
                                      <p:cBhvr>
                                        <p:cTn id="36" dur="1" fill="hold">
                                          <p:stCondLst>
                                            <p:cond delay="0"/>
                                          </p:stCondLst>
                                        </p:cTn>
                                        <p:tgtEl>
                                          <p:spTgt spid="6"/>
                                        </p:tgtEl>
                                        <p:attrNameLst>
                                          <p:attrName>style.visibility</p:attrName>
                                        </p:attrNameLst>
                                      </p:cBhvr>
                                      <p:to>
                                        <p:strVal val="visible"/>
                                      </p:to>
                                    </p:set>
                                    <p:animEffect transition="in" filter="wheel(1)">
                                      <p:cBhvr>
                                        <p:cTn id="37" dur="1250"/>
                                        <p:tgtEl>
                                          <p:spTgt spid="6"/>
                                        </p:tgtEl>
                                      </p:cBhvr>
                                    </p:animEffect>
                                  </p:childTnLst>
                                </p:cTn>
                              </p:par>
                              <p:par>
                                <p:cTn id="38" presetID="2" presetClass="entr" presetSubtype="2" decel="100000" fill="hold" nodeType="withEffect">
                                  <p:stCondLst>
                                    <p:cond delay="750"/>
                                  </p:stCondLst>
                                  <p:childTnLst>
                                    <p:set>
                                      <p:cBhvr>
                                        <p:cTn id="39" dur="1" fill="hold">
                                          <p:stCondLst>
                                            <p:cond delay="0"/>
                                          </p:stCondLst>
                                        </p:cTn>
                                        <p:tgtEl>
                                          <p:spTgt spid="31"/>
                                        </p:tgtEl>
                                        <p:attrNameLst>
                                          <p:attrName>style.visibility</p:attrName>
                                        </p:attrNameLst>
                                      </p:cBhvr>
                                      <p:to>
                                        <p:strVal val="visible"/>
                                      </p:to>
                                    </p:set>
                                    <p:anim calcmode="lin" valueType="num">
                                      <p:cBhvr additive="base">
                                        <p:cTn id="40" dur="1500" fill="hold"/>
                                        <p:tgtEl>
                                          <p:spTgt spid="31"/>
                                        </p:tgtEl>
                                        <p:attrNameLst>
                                          <p:attrName>ppt_x</p:attrName>
                                        </p:attrNameLst>
                                      </p:cBhvr>
                                      <p:tavLst>
                                        <p:tav tm="0">
                                          <p:val>
                                            <p:strVal val="1+#ppt_w/2"/>
                                          </p:val>
                                        </p:tav>
                                        <p:tav tm="100000">
                                          <p:val>
                                            <p:strVal val="#ppt_x"/>
                                          </p:val>
                                        </p:tav>
                                      </p:tavLst>
                                    </p:anim>
                                    <p:anim calcmode="lin" valueType="num">
                                      <p:cBhvr additive="base">
                                        <p:cTn id="41" dur="1500" fill="hold"/>
                                        <p:tgtEl>
                                          <p:spTgt spid="31"/>
                                        </p:tgtEl>
                                        <p:attrNameLst>
                                          <p:attrName>ppt_y</p:attrName>
                                        </p:attrNameLst>
                                      </p:cBhvr>
                                      <p:tavLst>
                                        <p:tav tm="0">
                                          <p:val>
                                            <p:strVal val="#ppt_y"/>
                                          </p:val>
                                        </p:tav>
                                        <p:tav tm="100000">
                                          <p:val>
                                            <p:strVal val="#ppt_y"/>
                                          </p:val>
                                        </p:tav>
                                      </p:tavLst>
                                    </p:anim>
                                  </p:childTnLst>
                                </p:cTn>
                              </p:par>
                              <p:par>
                                <p:cTn id="42" presetID="10" presetClass="entr" presetSubtype="0" fill="hold" nodeType="withEffect">
                                  <p:stCondLst>
                                    <p:cond delay="175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500"/>
                                        <p:tgtEl>
                                          <p:spTgt spid="29"/>
                                        </p:tgtEl>
                                      </p:cBhvr>
                                    </p:animEffect>
                                  </p:childTnLst>
                                </p:cTn>
                              </p:par>
                              <p:par>
                                <p:cTn id="45" presetID="22" presetClass="entr" presetSubtype="4" fill="hold" nodeType="withEffect">
                                  <p:stCondLst>
                                    <p:cond delay="3000"/>
                                  </p:stCondLst>
                                  <p:childTnLst>
                                    <p:set>
                                      <p:cBhvr>
                                        <p:cTn id="46" dur="1" fill="hold">
                                          <p:stCondLst>
                                            <p:cond delay="0"/>
                                          </p:stCondLst>
                                        </p:cTn>
                                        <p:tgtEl>
                                          <p:spTgt spid="2"/>
                                        </p:tgtEl>
                                        <p:attrNameLst>
                                          <p:attrName>style.visibility</p:attrName>
                                        </p:attrNameLst>
                                      </p:cBhvr>
                                      <p:to>
                                        <p:strVal val="visible"/>
                                      </p:to>
                                    </p:set>
                                    <p:animEffect transition="in" filter="wipe(down)">
                                      <p:cBhvr>
                                        <p:cTn id="47" dur="500"/>
                                        <p:tgtEl>
                                          <p:spTgt spid="2"/>
                                        </p:tgtEl>
                                      </p:cBhvr>
                                    </p:animEffect>
                                  </p:childTnLst>
                                </p:cTn>
                              </p:par>
                              <p:par>
                                <p:cTn id="48" presetID="10" presetClass="entr" presetSubtype="0" fill="hold" grpId="0" nodeType="withEffect">
                                  <p:stCondLst>
                                    <p:cond delay="3000"/>
                                  </p:stCondLst>
                                  <p:childTnLst>
                                    <p:set>
                                      <p:cBhvr>
                                        <p:cTn id="49" dur="1" fill="hold">
                                          <p:stCondLst>
                                            <p:cond delay="0"/>
                                          </p:stCondLst>
                                        </p:cTn>
                                        <p:tgtEl>
                                          <p:spTgt spid="4"/>
                                        </p:tgtEl>
                                        <p:attrNameLst>
                                          <p:attrName>style.visibility</p:attrName>
                                        </p:attrNameLst>
                                      </p:cBhvr>
                                      <p:to>
                                        <p:strVal val="visible"/>
                                      </p:to>
                                    </p:set>
                                    <p:animEffect transition="in" filter="fade">
                                      <p:cBhvr>
                                        <p:cTn id="50" dur="500"/>
                                        <p:tgtEl>
                                          <p:spTgt spid="4"/>
                                        </p:tgtEl>
                                      </p:cBhvr>
                                    </p:animEffect>
                                  </p:childTnLst>
                                </p:cTn>
                              </p:par>
                              <p:par>
                                <p:cTn id="51" presetID="22" presetClass="entr" presetSubtype="4" fill="hold" nodeType="withEffect">
                                  <p:stCondLst>
                                    <p:cond delay="500"/>
                                  </p:stCondLst>
                                  <p:childTnLst>
                                    <p:set>
                                      <p:cBhvr>
                                        <p:cTn id="52" dur="1" fill="hold">
                                          <p:stCondLst>
                                            <p:cond delay="0"/>
                                          </p:stCondLst>
                                        </p:cTn>
                                        <p:tgtEl>
                                          <p:spTgt spid="34"/>
                                        </p:tgtEl>
                                        <p:attrNameLst>
                                          <p:attrName>style.visibility</p:attrName>
                                        </p:attrNameLst>
                                      </p:cBhvr>
                                      <p:to>
                                        <p:strVal val="visible"/>
                                      </p:to>
                                    </p:set>
                                    <p:animEffect transition="in" filter="wipe(down)">
                                      <p:cBhvr>
                                        <p:cTn id="53" dur="500"/>
                                        <p:tgtEl>
                                          <p:spTgt spid="34"/>
                                        </p:tgtEl>
                                      </p:cBhvr>
                                    </p:animEffect>
                                  </p:childTnLst>
                                </p:cTn>
                              </p:par>
                              <p:par>
                                <p:cTn id="54" presetID="22" presetClass="entr" presetSubtype="2" fill="hold" nodeType="withEffect">
                                  <p:stCondLst>
                                    <p:cond delay="750"/>
                                  </p:stCondLst>
                                  <p:childTnLst>
                                    <p:set>
                                      <p:cBhvr>
                                        <p:cTn id="55" dur="1" fill="hold">
                                          <p:stCondLst>
                                            <p:cond delay="0"/>
                                          </p:stCondLst>
                                        </p:cTn>
                                        <p:tgtEl>
                                          <p:spTgt spid="33"/>
                                        </p:tgtEl>
                                        <p:attrNameLst>
                                          <p:attrName>style.visibility</p:attrName>
                                        </p:attrNameLst>
                                      </p:cBhvr>
                                      <p:to>
                                        <p:strVal val="visible"/>
                                      </p:to>
                                    </p:set>
                                    <p:animEffect transition="in" filter="wipe(right)">
                                      <p:cBhvr>
                                        <p:cTn id="56" dur="750"/>
                                        <p:tgtEl>
                                          <p:spTgt spid="33"/>
                                        </p:tgtEl>
                                      </p:cBhvr>
                                    </p:animEffect>
                                  </p:childTnLst>
                                </p:cTn>
                              </p:par>
                              <p:par>
                                <p:cTn id="57" presetID="22" presetClass="entr" presetSubtype="8" fill="hold" nodeType="withEffect">
                                  <p:stCondLst>
                                    <p:cond delay="1250"/>
                                  </p:stCondLst>
                                  <p:childTnLst>
                                    <p:set>
                                      <p:cBhvr>
                                        <p:cTn id="58" dur="1" fill="hold">
                                          <p:stCondLst>
                                            <p:cond delay="0"/>
                                          </p:stCondLst>
                                        </p:cTn>
                                        <p:tgtEl>
                                          <p:spTgt spid="35"/>
                                        </p:tgtEl>
                                        <p:attrNameLst>
                                          <p:attrName>style.visibility</p:attrName>
                                        </p:attrNameLst>
                                      </p:cBhvr>
                                      <p:to>
                                        <p:strVal val="visible"/>
                                      </p:to>
                                    </p:set>
                                    <p:animEffect transition="in" filter="wipe(left)">
                                      <p:cBhvr>
                                        <p:cTn id="59" dur="500"/>
                                        <p:tgtEl>
                                          <p:spTgt spid="35"/>
                                        </p:tgtEl>
                                      </p:cBhvr>
                                    </p:animEffect>
                                  </p:childTnLst>
                                </p:cTn>
                              </p:par>
                            </p:childTnLst>
                          </p:cTn>
                        </p:par>
                        <p:par>
                          <p:cTn id="60" fill="hold">
                            <p:stCondLst>
                              <p:cond delay="3500"/>
                            </p:stCondLst>
                            <p:childTnLst>
                              <p:par>
                                <p:cTn id="61" presetID="26" presetClass="emph" presetSubtype="0" fill="hold" grpId="1" nodeType="afterEffect">
                                  <p:stCondLst>
                                    <p:cond delay="0"/>
                                  </p:stCondLst>
                                  <p:childTnLst>
                                    <p:animEffect transition="out" filter="fade">
                                      <p:cBhvr>
                                        <p:cTn id="62" dur="500" tmFilter="0, 0; .2, .5; .8, .5; 1, 0"/>
                                        <p:tgtEl>
                                          <p:spTgt spid="4"/>
                                        </p:tgtEl>
                                      </p:cBhvr>
                                    </p:animEffect>
                                    <p:animScale>
                                      <p:cBhvr>
                                        <p:cTn id="63" dur="250" autoRev="1" fill="hold"/>
                                        <p:tgtEl>
                                          <p:spTgt spid="4"/>
                                        </p:tgtEl>
                                      </p:cBhvr>
                                      <p:by x="105000" y="105000"/>
                                    </p:animScale>
                                  </p:childTnLst>
                                </p:cTn>
                              </p:par>
                            </p:childTnLst>
                          </p:cTn>
                        </p:par>
                        <p:par>
                          <p:cTn id="64" fill="hold">
                            <p:stCondLst>
                              <p:cond delay="4000"/>
                            </p:stCondLst>
                            <p:childTnLst>
                              <p:par>
                                <p:cTn id="65" presetID="26" presetClass="emph" presetSubtype="0" fill="hold" grpId="2" nodeType="afterEffect">
                                  <p:stCondLst>
                                    <p:cond delay="0"/>
                                  </p:stCondLst>
                                  <p:childTnLst>
                                    <p:animEffect transition="out" filter="fade">
                                      <p:cBhvr>
                                        <p:cTn id="66" dur="500" tmFilter="0, 0; .2, .5; .8, .5; 1, 0"/>
                                        <p:tgtEl>
                                          <p:spTgt spid="4"/>
                                        </p:tgtEl>
                                      </p:cBhvr>
                                    </p:animEffect>
                                    <p:animScale>
                                      <p:cBhvr>
                                        <p:cTn id="67" dur="250" autoRev="1" fill="hold"/>
                                        <p:tgtEl>
                                          <p:spTgt spid="4"/>
                                        </p:tgtEl>
                                      </p:cBhvr>
                                      <p:by x="105000" y="105000"/>
                                    </p:animScale>
                                  </p:childTnLst>
                                </p:cTn>
                              </p:par>
                            </p:childTnLst>
                          </p:cTn>
                        </p:par>
                        <p:par>
                          <p:cTn id="68" fill="hold">
                            <p:stCondLst>
                              <p:cond delay="4500"/>
                            </p:stCondLst>
                            <p:childTnLst>
                              <p:par>
                                <p:cTn id="69" presetID="26" presetClass="emph" presetSubtype="0" fill="hold" grpId="3" nodeType="afterEffect">
                                  <p:stCondLst>
                                    <p:cond delay="0"/>
                                  </p:stCondLst>
                                  <p:childTnLst>
                                    <p:animEffect transition="out" filter="fade">
                                      <p:cBhvr>
                                        <p:cTn id="70" dur="500" tmFilter="0, 0; .2, .5; .8, .5; 1, 0"/>
                                        <p:tgtEl>
                                          <p:spTgt spid="4"/>
                                        </p:tgtEl>
                                      </p:cBhvr>
                                    </p:animEffect>
                                    <p:animScale>
                                      <p:cBhvr>
                                        <p:cTn id="71" dur="250" autoRev="1" fill="hold"/>
                                        <p:tgtEl>
                                          <p:spTgt spid="4"/>
                                        </p:tgtEl>
                                      </p:cBhvr>
                                      <p:by x="105000" y="105000"/>
                                    </p:animScale>
                                  </p:childTnLst>
                                </p:cTn>
                              </p:par>
                            </p:childTnLst>
                          </p:cTn>
                        </p:par>
                        <p:par>
                          <p:cTn id="72" fill="hold">
                            <p:stCondLst>
                              <p:cond delay="5000"/>
                            </p:stCondLst>
                            <p:childTnLst>
                              <p:par>
                                <p:cTn id="73" presetID="26" presetClass="emph" presetSubtype="0" fill="hold" grpId="4" nodeType="afterEffect">
                                  <p:stCondLst>
                                    <p:cond delay="0"/>
                                  </p:stCondLst>
                                  <p:childTnLst>
                                    <p:animEffect transition="out" filter="fade">
                                      <p:cBhvr>
                                        <p:cTn id="74" dur="500" tmFilter="0, 0; .2, .5; .8, .5; 1, 0"/>
                                        <p:tgtEl>
                                          <p:spTgt spid="4"/>
                                        </p:tgtEl>
                                      </p:cBhvr>
                                    </p:animEffect>
                                    <p:animScale>
                                      <p:cBhvr>
                                        <p:cTn id="75"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3" grpId="0"/>
      <p:bldP spid="13" grpId="1"/>
      <p:bldP spid="14" grpId="0"/>
      <p:bldP spid="22" grpId="0"/>
      <p:bldP spid="22" grpId="1"/>
      <p:bldP spid="32" grpId="0" animBg="1"/>
      <p:bldP spid="32" grpId="1" animBg="1"/>
      <p:bldP spid="4" grpId="0" animBg="1"/>
      <p:bldP spid="4" grpId="1" animBg="1"/>
      <p:bldP spid="4" grpId="2" animBg="1"/>
      <p:bldP spid="4" grpId="3" animBg="1"/>
      <p:bldP spid="4" grpId="4"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54DD64D4-3ACE-AF8B-41C8-67CCB2C67EC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56" y="0"/>
            <a:ext cx="12188976" cy="6858014"/>
          </a:xfrm>
          <a:prstGeom prst="rect">
            <a:avLst/>
          </a:prstGeom>
        </p:spPr>
      </p:pic>
      <p:sp>
        <p:nvSpPr>
          <p:cNvPr id="12" name="Rectangle 11">
            <a:extLst>
              <a:ext uri="{FF2B5EF4-FFF2-40B4-BE49-F238E27FC236}">
                <a16:creationId xmlns:a16="http://schemas.microsoft.com/office/drawing/2014/main" id="{20C7384B-FE83-88D6-3462-11AF2EB89F21}"/>
              </a:ext>
            </a:extLst>
          </p:cNvPr>
          <p:cNvSpPr/>
          <p:nvPr/>
        </p:nvSpPr>
        <p:spPr>
          <a:xfrm>
            <a:off x="609599" y="3589867"/>
            <a:ext cx="10591801" cy="2513129"/>
          </a:xfrm>
          <a:prstGeom prst="rect">
            <a:avLst/>
          </a:prstGeom>
          <a:noFill/>
          <a:ln w="31750">
            <a:solidFill>
              <a:srgbClr val="F0E7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3" name="Graphic 12">
            <a:extLst>
              <a:ext uri="{FF2B5EF4-FFF2-40B4-BE49-F238E27FC236}">
                <a16:creationId xmlns:a16="http://schemas.microsoft.com/office/drawing/2014/main" id="{0F3962C9-CACD-DDB7-9638-E012E3D20F09}"/>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765525" y="2896862"/>
            <a:ext cx="956663" cy="461838"/>
          </a:xfrm>
          <a:prstGeom prst="rect">
            <a:avLst/>
          </a:prstGeom>
        </p:spPr>
      </p:pic>
      <p:pic>
        <p:nvPicPr>
          <p:cNvPr id="14" name="Picture 13">
            <a:extLst>
              <a:ext uri="{FF2B5EF4-FFF2-40B4-BE49-F238E27FC236}">
                <a16:creationId xmlns:a16="http://schemas.microsoft.com/office/drawing/2014/main" id="{2497569D-1595-FB7E-66CE-3341A11736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7697" r="11606" b="31030"/>
          <a:stretch/>
        </p:blipFill>
        <p:spPr>
          <a:xfrm>
            <a:off x="941989" y="0"/>
            <a:ext cx="9836258" cy="4729974"/>
          </a:xfrm>
          <a:prstGeom prst="rect">
            <a:avLst/>
          </a:prstGeom>
        </p:spPr>
      </p:pic>
      <p:sp>
        <p:nvSpPr>
          <p:cNvPr id="15" name="TextBox 14">
            <a:extLst>
              <a:ext uri="{FF2B5EF4-FFF2-40B4-BE49-F238E27FC236}">
                <a16:creationId xmlns:a16="http://schemas.microsoft.com/office/drawing/2014/main" id="{31230A91-E3B0-9E78-6902-71E5265541B0}"/>
              </a:ext>
            </a:extLst>
          </p:cNvPr>
          <p:cNvSpPr txBox="1"/>
          <p:nvPr/>
        </p:nvSpPr>
        <p:spPr>
          <a:xfrm>
            <a:off x="753306" y="375502"/>
            <a:ext cx="6146800"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THE MARKET SHIFTS </a:t>
            </a:r>
          </a:p>
        </p:txBody>
      </p:sp>
      <p:pic>
        <p:nvPicPr>
          <p:cNvPr id="16" name="Graphic 15">
            <a:extLst>
              <a:ext uri="{FF2B5EF4-FFF2-40B4-BE49-F238E27FC236}">
                <a16:creationId xmlns:a16="http://schemas.microsoft.com/office/drawing/2014/main" id="{C917FD8D-AB0B-D047-13C2-BA4B04724D0B}"/>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453998" y="2440192"/>
            <a:ext cx="2425852" cy="2425850"/>
          </a:xfrm>
          <a:prstGeom prst="rect">
            <a:avLst/>
          </a:prstGeom>
        </p:spPr>
      </p:pic>
      <p:sp>
        <p:nvSpPr>
          <p:cNvPr id="17" name="Rectangle 16">
            <a:extLst>
              <a:ext uri="{FF2B5EF4-FFF2-40B4-BE49-F238E27FC236}">
                <a16:creationId xmlns:a16="http://schemas.microsoft.com/office/drawing/2014/main" id="{C4AAC682-D4E6-AC98-AD50-D0D7EE7DDA78}"/>
              </a:ext>
            </a:extLst>
          </p:cNvPr>
          <p:cNvSpPr/>
          <p:nvPr/>
        </p:nvSpPr>
        <p:spPr>
          <a:xfrm>
            <a:off x="1911490" y="3330348"/>
            <a:ext cx="1504512" cy="74082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8" rIns="18288" rtlCol="0" anchor="ctr"/>
          <a:lstStyle/>
          <a:p>
            <a:pPr marL="0" marR="0" lvl="0" indent="0" algn="ctr" defTabSz="1218660" rtl="0" eaLnBrk="1" fontAlgn="auto" latinLnBrk="0" hangingPunct="1">
              <a:lnSpc>
                <a:spcPct val="90000"/>
              </a:lnSpc>
              <a:spcBef>
                <a:spcPts val="0"/>
              </a:spcBef>
              <a:spcAft>
                <a:spcPts val="0"/>
              </a:spcAft>
              <a:buClrTx/>
              <a:buSzTx/>
              <a:buFontTx/>
              <a:buNone/>
              <a:tabLst/>
              <a:defRPr/>
            </a:pPr>
            <a:r>
              <a:rPr kumimoji="0" lang="en-US" sz="6600" b="1" i="0" u="none" strike="noStrike" kern="1200" cap="none" spc="0" normalizeH="0" baseline="0" noProof="0" dirty="0">
                <a:ln>
                  <a:noFill/>
                </a:ln>
                <a:solidFill>
                  <a:srgbClr val="289943"/>
                </a:solidFill>
                <a:effectLst/>
                <a:uLnTx/>
                <a:uFillTx/>
                <a:latin typeface="Arial" panose="020B0604020202020204" pitchFamily="34" charset="0"/>
                <a:ea typeface="+mn-ea"/>
                <a:cs typeface="Arial" panose="020B0604020202020204" pitchFamily="34" charset="0"/>
              </a:rPr>
              <a:t>53</a:t>
            </a:r>
            <a:r>
              <a:rPr kumimoji="0" lang="en-US" sz="4400" b="1" i="0" u="none" strike="noStrike" kern="1200" cap="none" spc="0" normalizeH="0" baseline="0" noProof="0" dirty="0">
                <a:ln>
                  <a:noFill/>
                </a:ln>
                <a:solidFill>
                  <a:srgbClr val="289943"/>
                </a:solidFill>
                <a:effectLst/>
                <a:uLnTx/>
                <a:uFillTx/>
                <a:latin typeface="Arial" panose="020B0604020202020204" pitchFamily="34" charset="0"/>
                <a:ea typeface="+mn-ea"/>
                <a:cs typeface="Arial" panose="020B0604020202020204" pitchFamily="34" charset="0"/>
              </a:rPr>
              <a:t>%</a:t>
            </a:r>
            <a:endParaRPr kumimoji="0" lang="en-US" sz="6600" b="1" i="0" u="none" strike="noStrike" kern="1200" cap="none" spc="0" normalizeH="0" baseline="0" noProof="0" dirty="0">
              <a:ln>
                <a:noFill/>
              </a:ln>
              <a:solidFill>
                <a:srgbClr val="289943"/>
              </a:solidFill>
              <a:effectLst/>
              <a:uLnTx/>
              <a:uFillTx/>
              <a:latin typeface="Arial" panose="020B0604020202020204" pitchFamily="34" charset="0"/>
              <a:ea typeface="+mn-ea"/>
              <a:cs typeface="Arial" panose="020B0604020202020204" pitchFamily="34" charset="0"/>
            </a:endParaRPr>
          </a:p>
        </p:txBody>
      </p:sp>
      <p:sp>
        <p:nvSpPr>
          <p:cNvPr id="18" name="TextBox 17">
            <a:extLst>
              <a:ext uri="{FF2B5EF4-FFF2-40B4-BE49-F238E27FC236}">
                <a16:creationId xmlns:a16="http://schemas.microsoft.com/office/drawing/2014/main" id="{3DE9CC60-9D5D-9C9B-278D-87E8E055D2DA}"/>
              </a:ext>
            </a:extLst>
          </p:cNvPr>
          <p:cNvSpPr txBox="1"/>
          <p:nvPr/>
        </p:nvSpPr>
        <p:spPr>
          <a:xfrm>
            <a:off x="1823819" y="4902122"/>
            <a:ext cx="1672113" cy="877163"/>
          </a:xfrm>
          <a:prstGeom prst="rect">
            <a:avLst/>
          </a:prstGeom>
          <a:noFill/>
        </p:spPr>
        <p:txBody>
          <a:bodyPr wrap="square">
            <a:spAutoFit/>
          </a:bodyPr>
          <a:lstStyle>
            <a:defPPr>
              <a:defRPr lang="en-US"/>
            </a:defPPr>
            <a:lvl1pPr marR="0" lvl="0" indent="0" fontAlgn="auto">
              <a:lnSpc>
                <a:spcPct val="100000"/>
              </a:lnSpc>
              <a:spcBef>
                <a:spcPts val="0"/>
              </a:spcBef>
              <a:spcAft>
                <a:spcPts val="0"/>
              </a:spcAft>
              <a:buClrTx/>
              <a:buSzTx/>
              <a:buFontTx/>
              <a:buNone/>
              <a:tabLst/>
              <a:defRPr kumimoji="0" sz="1600" b="0" i="0" u="none" strike="noStrike" cap="none" spc="0" normalizeH="0" baseline="0">
                <a:ln>
                  <a:noFill/>
                </a:ln>
                <a:solidFill>
                  <a:prstClr val="white"/>
                </a:solidFill>
                <a:effectLst/>
                <a:uLnTx/>
                <a:uFillTx/>
                <a:latin typeface="Arial" panose="020B0604020202020204" pitchFamily="34" charset="0"/>
                <a:cs typeface="Arial" panose="020B06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700" b="1" i="0" u="none" strike="noStrike" kern="1200" cap="none" spc="0" normalizeH="0" baseline="0" noProof="0" dirty="0">
                <a:ln>
                  <a:noFill/>
                </a:ln>
                <a:solidFill>
                  <a:srgbClr val="F0E7DA"/>
                </a:solidFill>
                <a:effectLst/>
                <a:uLnTx/>
                <a:uFillTx/>
                <a:latin typeface="Arial" panose="020B0604020202020204" pitchFamily="34" charset="0"/>
                <a:ea typeface="+mn-ea"/>
                <a:cs typeface="Arial" panose="020B0604020202020204" pitchFamily="34" charset="0"/>
              </a:rPr>
              <a:t>of all car sales will be EVs by 2030</a:t>
            </a:r>
          </a:p>
        </p:txBody>
      </p:sp>
      <p:pic>
        <p:nvPicPr>
          <p:cNvPr id="19" name="Graphic 18">
            <a:extLst>
              <a:ext uri="{FF2B5EF4-FFF2-40B4-BE49-F238E27FC236}">
                <a16:creationId xmlns:a16="http://schemas.microsoft.com/office/drawing/2014/main" id="{738DB27B-BD60-1383-080B-D7F66AE58436}"/>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4546524" y="2440192"/>
            <a:ext cx="2425852" cy="2425850"/>
          </a:xfrm>
          <a:prstGeom prst="rect">
            <a:avLst/>
          </a:prstGeom>
        </p:spPr>
      </p:pic>
      <p:sp>
        <p:nvSpPr>
          <p:cNvPr id="20" name="Rectangle 19">
            <a:extLst>
              <a:ext uri="{FF2B5EF4-FFF2-40B4-BE49-F238E27FC236}">
                <a16:creationId xmlns:a16="http://schemas.microsoft.com/office/drawing/2014/main" id="{F02066A8-31F3-F527-7E6C-82EAF55AAF9A}"/>
              </a:ext>
            </a:extLst>
          </p:cNvPr>
          <p:cNvSpPr/>
          <p:nvPr/>
        </p:nvSpPr>
        <p:spPr>
          <a:xfrm>
            <a:off x="4957103" y="3330348"/>
            <a:ext cx="1504512" cy="74082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8" rIns="18288" rtlCol="0" anchor="ctr"/>
          <a:lstStyle/>
          <a:p>
            <a:pPr marL="0" marR="0" lvl="0" indent="0" algn="ctr" defTabSz="1218660" rtl="0" eaLnBrk="1" fontAlgn="auto" latinLnBrk="0" hangingPunct="1">
              <a:lnSpc>
                <a:spcPct val="90000"/>
              </a:lnSpc>
              <a:spcBef>
                <a:spcPts val="0"/>
              </a:spcBef>
              <a:spcAft>
                <a:spcPts val="0"/>
              </a:spcAft>
              <a:buClrTx/>
              <a:buSzTx/>
              <a:buFontTx/>
              <a:buNone/>
              <a:tabLst/>
              <a:defRPr/>
            </a:pPr>
            <a:r>
              <a:rPr kumimoji="0" lang="en-US" sz="6600" b="1" i="0" u="none" strike="noStrike" kern="1200" cap="none" spc="0" normalizeH="0" baseline="0" noProof="0" dirty="0">
                <a:ln>
                  <a:noFill/>
                </a:ln>
                <a:solidFill>
                  <a:srgbClr val="289943"/>
                </a:solidFill>
                <a:effectLst/>
                <a:uLnTx/>
                <a:uFillTx/>
                <a:latin typeface="Arial" panose="020B0604020202020204" pitchFamily="34" charset="0"/>
                <a:ea typeface="+mn-ea"/>
                <a:cs typeface="Arial" panose="020B0604020202020204" pitchFamily="34" charset="0"/>
              </a:rPr>
              <a:t>3X</a:t>
            </a:r>
          </a:p>
        </p:txBody>
      </p:sp>
      <p:sp>
        <p:nvSpPr>
          <p:cNvPr id="21" name="TextBox 20">
            <a:extLst>
              <a:ext uri="{FF2B5EF4-FFF2-40B4-BE49-F238E27FC236}">
                <a16:creationId xmlns:a16="http://schemas.microsoft.com/office/drawing/2014/main" id="{1C607255-7AB9-709D-CA00-E0DC3440DC58}"/>
              </a:ext>
            </a:extLst>
          </p:cNvPr>
          <p:cNvSpPr txBox="1"/>
          <p:nvPr/>
        </p:nvSpPr>
        <p:spPr>
          <a:xfrm>
            <a:off x="4719320" y="4902122"/>
            <a:ext cx="2067128" cy="877163"/>
          </a:xfrm>
          <a:prstGeom prst="rect">
            <a:avLst/>
          </a:prstGeom>
          <a:noFill/>
        </p:spPr>
        <p:txBody>
          <a:bodyPr wrap="square">
            <a:spAutoFit/>
          </a:bodyPr>
          <a:lstStyle>
            <a:defPPr>
              <a:defRPr lang="en-US"/>
            </a:defPPr>
            <a:lvl1pPr marR="0" lvl="0" indent="0" fontAlgn="auto">
              <a:lnSpc>
                <a:spcPct val="100000"/>
              </a:lnSpc>
              <a:spcBef>
                <a:spcPts val="0"/>
              </a:spcBef>
              <a:spcAft>
                <a:spcPts val="0"/>
              </a:spcAft>
              <a:buClrTx/>
              <a:buSzTx/>
              <a:buFontTx/>
              <a:buNone/>
              <a:tabLst/>
              <a:defRPr kumimoji="0" sz="1600" b="0" i="0" u="none" strike="noStrike" cap="none" spc="0" normalizeH="0" baseline="0">
                <a:ln>
                  <a:noFill/>
                </a:ln>
                <a:solidFill>
                  <a:prstClr val="white"/>
                </a:solidFill>
                <a:effectLst/>
                <a:uLnTx/>
                <a:uFillTx/>
                <a:latin typeface="Arial" panose="020B0604020202020204" pitchFamily="34" charset="0"/>
                <a:cs typeface="Arial" panose="020B06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700" b="1" dirty="0">
                <a:solidFill>
                  <a:srgbClr val="F0E7DA"/>
                </a:solidFill>
              </a:rPr>
              <a:t>D</a:t>
            </a:r>
            <a:r>
              <a:rPr kumimoji="0" lang="en-US" sz="1700" b="1" i="0" u="none" strike="noStrike" kern="1200" cap="none" spc="0" normalizeH="0" baseline="0" noProof="0" dirty="0" err="1">
                <a:ln>
                  <a:noFill/>
                </a:ln>
                <a:solidFill>
                  <a:srgbClr val="F0E7DA"/>
                </a:solidFill>
                <a:effectLst/>
                <a:uLnTx/>
                <a:uFillTx/>
                <a:latin typeface="Arial" panose="020B0604020202020204" pitchFamily="34" charset="0"/>
                <a:ea typeface="+mn-ea"/>
                <a:cs typeface="Arial" panose="020B0604020202020204" pitchFamily="34" charset="0"/>
              </a:rPr>
              <a:t>uring</a:t>
            </a:r>
            <a:r>
              <a:rPr kumimoji="0" lang="en-US" sz="1700" b="1" i="0" u="none" strike="noStrike" kern="1200" cap="none" spc="0" normalizeH="0" baseline="0" noProof="0" dirty="0">
                <a:ln>
                  <a:noFill/>
                </a:ln>
                <a:solidFill>
                  <a:srgbClr val="F0E7DA"/>
                </a:solidFill>
                <a:effectLst/>
                <a:uLnTx/>
                <a:uFillTx/>
                <a:latin typeface="Arial" panose="020B0604020202020204" pitchFamily="34" charset="0"/>
                <a:ea typeface="+mn-ea"/>
                <a:cs typeface="Arial" panose="020B0604020202020204" pitchFamily="34" charset="0"/>
              </a:rPr>
              <a:t> the same period, online sales will triple</a:t>
            </a:r>
          </a:p>
        </p:txBody>
      </p:sp>
      <p:pic>
        <p:nvPicPr>
          <p:cNvPr id="22" name="Graphic 21">
            <a:extLst>
              <a:ext uri="{FF2B5EF4-FFF2-40B4-BE49-F238E27FC236}">
                <a16:creationId xmlns:a16="http://schemas.microsoft.com/office/drawing/2014/main" id="{D2C6BCB3-1B92-36AD-8C19-C99555457300}"/>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7711829" y="2440192"/>
            <a:ext cx="2425852" cy="2425850"/>
          </a:xfrm>
          <a:prstGeom prst="rect">
            <a:avLst/>
          </a:prstGeom>
        </p:spPr>
      </p:pic>
      <p:sp>
        <p:nvSpPr>
          <p:cNvPr id="23" name="Rectangle 22">
            <a:extLst>
              <a:ext uri="{FF2B5EF4-FFF2-40B4-BE49-F238E27FC236}">
                <a16:creationId xmlns:a16="http://schemas.microsoft.com/office/drawing/2014/main" id="{6948A1C9-13C3-E2EA-F857-C35EA05B2F8B}"/>
              </a:ext>
            </a:extLst>
          </p:cNvPr>
          <p:cNvSpPr/>
          <p:nvPr/>
        </p:nvSpPr>
        <p:spPr>
          <a:xfrm>
            <a:off x="8055724" y="3330348"/>
            <a:ext cx="1802104" cy="74082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8288" rIns="18288" rtlCol="0" anchor="ctr"/>
          <a:lstStyle/>
          <a:p>
            <a:pPr marL="0" marR="0" lvl="0" indent="0" algn="l" defTabSz="1218660" rtl="0" eaLnBrk="1" fontAlgn="auto" latinLnBrk="0" hangingPunct="1">
              <a:lnSpc>
                <a:spcPct val="90000"/>
              </a:lnSpc>
              <a:spcBef>
                <a:spcPts val="0"/>
              </a:spcBef>
              <a:spcAft>
                <a:spcPts val="0"/>
              </a:spcAft>
              <a:buClrTx/>
              <a:buSzTx/>
              <a:buFontTx/>
              <a:buNone/>
              <a:tabLst/>
              <a:defRPr/>
            </a:pPr>
            <a:r>
              <a:rPr kumimoji="0" lang="en-US" sz="6600" b="1" i="0" u="none" strike="noStrike" kern="1200" cap="none" spc="0" normalizeH="0" baseline="0" noProof="0" dirty="0">
                <a:ln>
                  <a:noFill/>
                </a:ln>
                <a:solidFill>
                  <a:srgbClr val="289943"/>
                </a:solidFill>
                <a:effectLst/>
                <a:uLnTx/>
                <a:uFillTx/>
                <a:latin typeface="Arial" panose="020B0604020202020204" pitchFamily="34" charset="0"/>
                <a:ea typeface="+mn-ea"/>
                <a:cs typeface="Arial" panose="020B0604020202020204" pitchFamily="34" charset="0"/>
              </a:rPr>
              <a:t>10.6</a:t>
            </a:r>
          </a:p>
        </p:txBody>
      </p:sp>
      <p:sp>
        <p:nvSpPr>
          <p:cNvPr id="24" name="TextBox 23">
            <a:extLst>
              <a:ext uri="{FF2B5EF4-FFF2-40B4-BE49-F238E27FC236}">
                <a16:creationId xmlns:a16="http://schemas.microsoft.com/office/drawing/2014/main" id="{058FFCDC-8BA6-A5C6-7489-1F29A741B769}"/>
              </a:ext>
            </a:extLst>
          </p:cNvPr>
          <p:cNvSpPr txBox="1"/>
          <p:nvPr/>
        </p:nvSpPr>
        <p:spPr>
          <a:xfrm>
            <a:off x="7721471" y="4902122"/>
            <a:ext cx="2430062" cy="877163"/>
          </a:xfrm>
          <a:prstGeom prst="rect">
            <a:avLst/>
          </a:prstGeom>
          <a:noFill/>
        </p:spPr>
        <p:txBody>
          <a:bodyPr wrap="square">
            <a:spAutoFit/>
          </a:bodyPr>
          <a:lstStyle>
            <a:defPPr>
              <a:defRPr lang="en-US"/>
            </a:defPPr>
            <a:lvl1pPr marR="0" lvl="0" indent="0" fontAlgn="auto">
              <a:lnSpc>
                <a:spcPct val="100000"/>
              </a:lnSpc>
              <a:spcBef>
                <a:spcPts val="0"/>
              </a:spcBef>
              <a:spcAft>
                <a:spcPts val="0"/>
              </a:spcAft>
              <a:buClrTx/>
              <a:buSzTx/>
              <a:buFontTx/>
              <a:buNone/>
              <a:tabLst/>
              <a:defRPr kumimoji="0" sz="1600" b="0" i="0" u="none" strike="noStrike" cap="none" spc="0" normalizeH="0" baseline="0">
                <a:ln>
                  <a:noFill/>
                </a:ln>
                <a:solidFill>
                  <a:prstClr val="white"/>
                </a:solidFill>
                <a:effectLst/>
                <a:uLnTx/>
                <a:uFillTx/>
                <a:latin typeface="Arial" panose="020B0604020202020204" pitchFamily="34" charset="0"/>
                <a:cs typeface="Arial" panose="020B06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700" b="1" i="0" u="none" strike="noStrike" kern="1200" cap="none" spc="0" normalizeH="0" baseline="0" noProof="0" dirty="0">
                <a:ln>
                  <a:noFill/>
                </a:ln>
                <a:solidFill>
                  <a:srgbClr val="F0E7DA"/>
                </a:solidFill>
                <a:effectLst/>
                <a:uLnTx/>
                <a:uFillTx/>
                <a:latin typeface="Arial" panose="020B0604020202020204" pitchFamily="34" charset="0"/>
                <a:ea typeface="+mn-ea"/>
                <a:cs typeface="Arial" panose="020B0604020202020204" pitchFamily="34" charset="0"/>
              </a:rPr>
              <a:t>Commercial vehicles will grow at a CAGR of 10.6 percent</a:t>
            </a:r>
          </a:p>
        </p:txBody>
      </p:sp>
      <p:cxnSp>
        <p:nvCxnSpPr>
          <p:cNvPr id="25" name="Straight Connector 24">
            <a:extLst>
              <a:ext uri="{FF2B5EF4-FFF2-40B4-BE49-F238E27FC236}">
                <a16:creationId xmlns:a16="http://schemas.microsoft.com/office/drawing/2014/main" id="{822FBD70-9CFC-593A-96A5-072BAB6E84A7}"/>
              </a:ext>
            </a:extLst>
          </p:cNvPr>
          <p:cNvCxnSpPr>
            <a:cxnSpLocks/>
          </p:cNvCxnSpPr>
          <p:nvPr/>
        </p:nvCxnSpPr>
        <p:spPr>
          <a:xfrm>
            <a:off x="643463" y="-82460"/>
            <a:ext cx="0" cy="2023020"/>
          </a:xfrm>
          <a:prstGeom prst="line">
            <a:avLst/>
          </a:prstGeom>
          <a:ln w="101600">
            <a:solidFill>
              <a:srgbClr val="289943"/>
            </a:solidFill>
          </a:ln>
        </p:spPr>
        <p:style>
          <a:lnRef idx="1">
            <a:schemeClr val="accent1"/>
          </a:lnRef>
          <a:fillRef idx="0">
            <a:schemeClr val="accent1"/>
          </a:fillRef>
          <a:effectRef idx="0">
            <a:schemeClr val="accent1"/>
          </a:effectRef>
          <a:fontRef idx="minor">
            <a:schemeClr val="tx1"/>
          </a:fontRef>
        </p:style>
      </p:cxnSp>
      <p:grpSp>
        <p:nvGrpSpPr>
          <p:cNvPr id="26" name="Group 25">
            <a:extLst>
              <a:ext uri="{FF2B5EF4-FFF2-40B4-BE49-F238E27FC236}">
                <a16:creationId xmlns:a16="http://schemas.microsoft.com/office/drawing/2014/main" id="{312E7FE5-6462-E3DB-B087-12F773D2B0E4}"/>
              </a:ext>
            </a:extLst>
          </p:cNvPr>
          <p:cNvGrpSpPr/>
          <p:nvPr/>
        </p:nvGrpSpPr>
        <p:grpSpPr>
          <a:xfrm>
            <a:off x="11024975" y="6397282"/>
            <a:ext cx="939323" cy="234329"/>
            <a:chOff x="10208131" y="5713698"/>
            <a:chExt cx="1754791" cy="406640"/>
          </a:xfrm>
          <a:solidFill>
            <a:schemeClr val="bg1"/>
          </a:solidFill>
        </p:grpSpPr>
        <p:sp>
          <p:nvSpPr>
            <p:cNvPr id="27" name="Freeform: Shape 26">
              <a:extLst>
                <a:ext uri="{FF2B5EF4-FFF2-40B4-BE49-F238E27FC236}">
                  <a16:creationId xmlns:a16="http://schemas.microsoft.com/office/drawing/2014/main" id="{AAFEEDAE-6D7A-F768-A796-938A294CF926}"/>
                </a:ext>
              </a:extLst>
            </p:cNvPr>
            <p:cNvSpPr/>
            <p:nvPr/>
          </p:nvSpPr>
          <p:spPr>
            <a:xfrm>
              <a:off x="10538649" y="5820950"/>
              <a:ext cx="275558" cy="298608"/>
            </a:xfrm>
            <a:custGeom>
              <a:avLst/>
              <a:gdLst>
                <a:gd name="connsiteX0" fmla="*/ 137217 w 275558"/>
                <a:gd name="connsiteY0" fmla="*/ 235351 h 298608"/>
                <a:gd name="connsiteX1" fmla="*/ 62636 w 275558"/>
                <a:gd name="connsiteY1" fmla="*/ 149626 h 298608"/>
                <a:gd name="connsiteX2" fmla="*/ 137217 w 275558"/>
                <a:gd name="connsiteY2" fmla="*/ 63901 h 298608"/>
                <a:gd name="connsiteX3" fmla="*/ 211893 w 275558"/>
                <a:gd name="connsiteY3" fmla="*/ 149626 h 298608"/>
                <a:gd name="connsiteX4" fmla="*/ 137217 w 275558"/>
                <a:gd name="connsiteY4" fmla="*/ 235351 h 298608"/>
                <a:gd name="connsiteX5" fmla="*/ 137217 w 275558"/>
                <a:gd name="connsiteY5" fmla="*/ -107 h 298608"/>
                <a:gd name="connsiteX6" fmla="*/ -515 w 275558"/>
                <a:gd name="connsiteY6" fmla="*/ 151531 h 298608"/>
                <a:gd name="connsiteX7" fmla="*/ 137217 w 275558"/>
                <a:gd name="connsiteY7" fmla="*/ 298502 h 298608"/>
                <a:gd name="connsiteX8" fmla="*/ 275044 w 275558"/>
                <a:gd name="connsiteY8" fmla="*/ 151531 h 298608"/>
                <a:gd name="connsiteX9" fmla="*/ 137217 w 275558"/>
                <a:gd name="connsiteY9" fmla="*/ -107 h 298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5558" h="298608">
                  <a:moveTo>
                    <a:pt x="137217" y="235351"/>
                  </a:moveTo>
                  <a:cubicBezTo>
                    <a:pt x="93021" y="235351"/>
                    <a:pt x="62636" y="204395"/>
                    <a:pt x="62636" y="149626"/>
                  </a:cubicBezTo>
                  <a:cubicBezTo>
                    <a:pt x="62636" y="97906"/>
                    <a:pt x="91877" y="63901"/>
                    <a:pt x="137217" y="63901"/>
                  </a:cubicBezTo>
                  <a:cubicBezTo>
                    <a:pt x="182556" y="63901"/>
                    <a:pt x="211893" y="98382"/>
                    <a:pt x="211893" y="149626"/>
                  </a:cubicBezTo>
                  <a:cubicBezTo>
                    <a:pt x="211893" y="204776"/>
                    <a:pt x="181508" y="235351"/>
                    <a:pt x="137217" y="235351"/>
                  </a:cubicBezTo>
                  <a:moveTo>
                    <a:pt x="137217" y="-107"/>
                  </a:moveTo>
                  <a:cubicBezTo>
                    <a:pt x="51492" y="-107"/>
                    <a:pt x="-515" y="73998"/>
                    <a:pt x="-515" y="151531"/>
                  </a:cubicBezTo>
                  <a:cubicBezTo>
                    <a:pt x="-515" y="223921"/>
                    <a:pt x="45396" y="298502"/>
                    <a:pt x="137217" y="298502"/>
                  </a:cubicBezTo>
                  <a:cubicBezTo>
                    <a:pt x="229038" y="298502"/>
                    <a:pt x="275044" y="223921"/>
                    <a:pt x="275044" y="151531"/>
                  </a:cubicBezTo>
                  <a:cubicBezTo>
                    <a:pt x="275044" y="73998"/>
                    <a:pt x="223418" y="-107"/>
                    <a:pt x="137217" y="-107"/>
                  </a:cubicBezTo>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Freeform: Shape 27">
              <a:extLst>
                <a:ext uri="{FF2B5EF4-FFF2-40B4-BE49-F238E27FC236}">
                  <a16:creationId xmlns:a16="http://schemas.microsoft.com/office/drawing/2014/main" id="{B122C59A-D13B-AB0C-F671-A68433452AA2}"/>
                </a:ext>
              </a:extLst>
            </p:cNvPr>
            <p:cNvSpPr/>
            <p:nvPr/>
          </p:nvSpPr>
          <p:spPr>
            <a:xfrm>
              <a:off x="11678315" y="5821141"/>
              <a:ext cx="284607" cy="292703"/>
            </a:xfrm>
            <a:custGeom>
              <a:avLst/>
              <a:gdLst>
                <a:gd name="connsiteX0" fmla="*/ 284093 w 284607"/>
                <a:gd name="connsiteY0" fmla="*/ 227160 h 292703"/>
                <a:gd name="connsiteX1" fmla="*/ 284093 w 284607"/>
                <a:gd name="connsiteY1" fmla="*/ 292597 h 292703"/>
                <a:gd name="connsiteX2" fmla="*/ 214369 w 284607"/>
                <a:gd name="connsiteY2" fmla="*/ 292597 h 292703"/>
                <a:gd name="connsiteX3" fmla="*/ 172078 w 284607"/>
                <a:gd name="connsiteY3" fmla="*/ 250306 h 292703"/>
                <a:gd name="connsiteX4" fmla="*/ 172078 w 284607"/>
                <a:gd name="connsiteY4" fmla="*/ 250210 h 292703"/>
                <a:gd name="connsiteX5" fmla="*/ 172078 w 284607"/>
                <a:gd name="connsiteY5" fmla="*/ 103144 h 292703"/>
                <a:gd name="connsiteX6" fmla="*/ 122072 w 284607"/>
                <a:gd name="connsiteY6" fmla="*/ 59996 h 292703"/>
                <a:gd name="connsiteX7" fmla="*/ 64922 w 284607"/>
                <a:gd name="connsiteY7" fmla="*/ 131815 h 292703"/>
                <a:gd name="connsiteX8" fmla="*/ 64922 w 284607"/>
                <a:gd name="connsiteY8" fmla="*/ 292597 h 292703"/>
                <a:gd name="connsiteX9" fmla="*/ -515 w 284607"/>
                <a:gd name="connsiteY9" fmla="*/ 292597 h 292703"/>
                <a:gd name="connsiteX10" fmla="*/ -515 w 284607"/>
                <a:gd name="connsiteY10" fmla="*/ 5513 h 292703"/>
                <a:gd name="connsiteX11" fmla="*/ 62636 w 284607"/>
                <a:gd name="connsiteY11" fmla="*/ 5513 h 292703"/>
                <a:gd name="connsiteX12" fmla="*/ 62636 w 284607"/>
                <a:gd name="connsiteY12" fmla="*/ 28468 h 292703"/>
                <a:gd name="connsiteX13" fmla="*/ 145313 w 284607"/>
                <a:gd name="connsiteY13" fmla="*/ -107 h 292703"/>
                <a:gd name="connsiteX14" fmla="*/ 237801 w 284607"/>
                <a:gd name="connsiteY14" fmla="*/ 89524 h 292703"/>
                <a:gd name="connsiteX15" fmla="*/ 237801 w 284607"/>
                <a:gd name="connsiteY15" fmla="*/ 211920 h 292703"/>
                <a:gd name="connsiteX16" fmla="*/ 253041 w 284607"/>
                <a:gd name="connsiteY16" fmla="*/ 227350 h 292703"/>
                <a:gd name="connsiteX17" fmla="*/ 253136 w 284607"/>
                <a:gd name="connsiteY17" fmla="*/ 227350 h 292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607" h="292703">
                  <a:moveTo>
                    <a:pt x="284093" y="227160"/>
                  </a:moveTo>
                  <a:lnTo>
                    <a:pt x="284093" y="292597"/>
                  </a:lnTo>
                  <a:lnTo>
                    <a:pt x="214369" y="292597"/>
                  </a:lnTo>
                  <a:cubicBezTo>
                    <a:pt x="191014" y="292597"/>
                    <a:pt x="172078" y="273661"/>
                    <a:pt x="172078" y="250306"/>
                  </a:cubicBezTo>
                  <a:cubicBezTo>
                    <a:pt x="172078" y="250277"/>
                    <a:pt x="172078" y="250239"/>
                    <a:pt x="172078" y="250210"/>
                  </a:cubicBezTo>
                  <a:lnTo>
                    <a:pt x="172078" y="103144"/>
                  </a:lnTo>
                  <a:cubicBezTo>
                    <a:pt x="172078" y="76093"/>
                    <a:pt x="151314" y="59996"/>
                    <a:pt x="122072" y="59996"/>
                  </a:cubicBezTo>
                  <a:cubicBezTo>
                    <a:pt x="75590" y="59996"/>
                    <a:pt x="64922" y="100858"/>
                    <a:pt x="64922" y="131815"/>
                  </a:cubicBezTo>
                  <a:lnTo>
                    <a:pt x="64922" y="292597"/>
                  </a:lnTo>
                  <a:lnTo>
                    <a:pt x="-515" y="292597"/>
                  </a:lnTo>
                  <a:lnTo>
                    <a:pt x="-515" y="5513"/>
                  </a:lnTo>
                  <a:lnTo>
                    <a:pt x="62636" y="5513"/>
                  </a:lnTo>
                  <a:lnTo>
                    <a:pt x="62636" y="28468"/>
                  </a:lnTo>
                  <a:cubicBezTo>
                    <a:pt x="86296" y="10104"/>
                    <a:pt x="115357" y="65"/>
                    <a:pt x="145313" y="-107"/>
                  </a:cubicBezTo>
                  <a:cubicBezTo>
                    <a:pt x="195224" y="-107"/>
                    <a:pt x="237801" y="26373"/>
                    <a:pt x="237801" y="89524"/>
                  </a:cubicBezTo>
                  <a:lnTo>
                    <a:pt x="237801" y="211920"/>
                  </a:lnTo>
                  <a:cubicBezTo>
                    <a:pt x="237753" y="220388"/>
                    <a:pt x="244573" y="227293"/>
                    <a:pt x="253041" y="227350"/>
                  </a:cubicBezTo>
                  <a:cubicBezTo>
                    <a:pt x="253070" y="227350"/>
                    <a:pt x="253108" y="227350"/>
                    <a:pt x="253136" y="22735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 name="Freeform: Shape 28">
              <a:extLst>
                <a:ext uri="{FF2B5EF4-FFF2-40B4-BE49-F238E27FC236}">
                  <a16:creationId xmlns:a16="http://schemas.microsoft.com/office/drawing/2014/main" id="{5B980A46-ED86-BCCB-2106-2A78A6217BCE}"/>
                </a:ext>
              </a:extLst>
            </p:cNvPr>
            <p:cNvSpPr/>
            <p:nvPr/>
          </p:nvSpPr>
          <p:spPr>
            <a:xfrm>
              <a:off x="11371896" y="5819988"/>
              <a:ext cx="277463" cy="300350"/>
            </a:xfrm>
            <a:custGeom>
              <a:avLst/>
              <a:gdLst>
                <a:gd name="connsiteX0" fmla="*/ 213322 w 277463"/>
                <a:gd name="connsiteY0" fmla="*/ 191450 h 300350"/>
                <a:gd name="connsiteX1" fmla="*/ 145218 w 277463"/>
                <a:gd name="connsiteY1" fmla="*/ 236885 h 300350"/>
                <a:gd name="connsiteX2" fmla="*/ 69875 w 277463"/>
                <a:gd name="connsiteY2" fmla="*/ 150207 h 300350"/>
                <a:gd name="connsiteX3" fmla="*/ 145218 w 277463"/>
                <a:gd name="connsiteY3" fmla="*/ 63339 h 300350"/>
                <a:gd name="connsiteX4" fmla="*/ 213322 w 277463"/>
                <a:gd name="connsiteY4" fmla="*/ 110202 h 300350"/>
                <a:gd name="connsiteX5" fmla="*/ 220466 w 277463"/>
                <a:gd name="connsiteY5" fmla="*/ 150207 h 300350"/>
                <a:gd name="connsiteX6" fmla="*/ 213322 w 277463"/>
                <a:gd name="connsiteY6" fmla="*/ 191450 h 300350"/>
                <a:gd name="connsiteX7" fmla="*/ 206368 w 277463"/>
                <a:gd name="connsiteY7" fmla="*/ 7618 h 300350"/>
                <a:gd name="connsiteX8" fmla="*/ 206368 w 277463"/>
                <a:gd name="connsiteY8" fmla="*/ 18000 h 300350"/>
                <a:gd name="connsiteX9" fmla="*/ 138360 w 277463"/>
                <a:gd name="connsiteY9" fmla="*/ -97 h 300350"/>
                <a:gd name="connsiteX10" fmla="*/ -515 w 277463"/>
                <a:gd name="connsiteY10" fmla="*/ 152303 h 300350"/>
                <a:gd name="connsiteX11" fmla="*/ 138360 w 277463"/>
                <a:gd name="connsiteY11" fmla="*/ 300226 h 300350"/>
                <a:gd name="connsiteX12" fmla="*/ 206368 w 277463"/>
                <a:gd name="connsiteY12" fmla="*/ 283653 h 300350"/>
                <a:gd name="connsiteX13" fmla="*/ 206368 w 277463"/>
                <a:gd name="connsiteY13" fmla="*/ 291273 h 300350"/>
                <a:gd name="connsiteX14" fmla="*/ 276949 w 277463"/>
                <a:gd name="connsiteY14" fmla="*/ 291273 h 300350"/>
                <a:gd name="connsiteX15" fmla="*/ 276949 w 277463"/>
                <a:gd name="connsiteY15" fmla="*/ 7618 h 300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7463" h="300350">
                  <a:moveTo>
                    <a:pt x="213322" y="191450"/>
                  </a:moveTo>
                  <a:cubicBezTo>
                    <a:pt x="203015" y="219873"/>
                    <a:pt x="175422" y="238275"/>
                    <a:pt x="145218" y="236885"/>
                  </a:cubicBezTo>
                  <a:cubicBezTo>
                    <a:pt x="100546" y="236885"/>
                    <a:pt x="69875" y="205738"/>
                    <a:pt x="69875" y="150207"/>
                  </a:cubicBezTo>
                  <a:cubicBezTo>
                    <a:pt x="69875" y="98010"/>
                    <a:pt x="99593" y="63339"/>
                    <a:pt x="145218" y="63339"/>
                  </a:cubicBezTo>
                  <a:cubicBezTo>
                    <a:pt x="175707" y="62463"/>
                    <a:pt x="203254" y="81418"/>
                    <a:pt x="213322" y="110202"/>
                  </a:cubicBezTo>
                  <a:cubicBezTo>
                    <a:pt x="218274" y="122947"/>
                    <a:pt x="220694" y="136539"/>
                    <a:pt x="220466" y="150207"/>
                  </a:cubicBezTo>
                  <a:cubicBezTo>
                    <a:pt x="220675" y="164276"/>
                    <a:pt x="218256" y="178268"/>
                    <a:pt x="213322" y="191450"/>
                  </a:cubicBezTo>
                  <a:moveTo>
                    <a:pt x="206368" y="7618"/>
                  </a:moveTo>
                  <a:lnTo>
                    <a:pt x="206368" y="18000"/>
                  </a:lnTo>
                  <a:cubicBezTo>
                    <a:pt x="185775" y="5875"/>
                    <a:pt x="162258" y="-383"/>
                    <a:pt x="138360" y="-97"/>
                  </a:cubicBezTo>
                  <a:cubicBezTo>
                    <a:pt x="51492" y="-97"/>
                    <a:pt x="-515" y="74388"/>
                    <a:pt x="-515" y="152303"/>
                  </a:cubicBezTo>
                  <a:cubicBezTo>
                    <a:pt x="-515" y="225074"/>
                    <a:pt x="45681" y="300226"/>
                    <a:pt x="138360" y="300226"/>
                  </a:cubicBezTo>
                  <a:cubicBezTo>
                    <a:pt x="162077" y="300607"/>
                    <a:pt x="185490" y="294902"/>
                    <a:pt x="206368" y="283653"/>
                  </a:cubicBezTo>
                  <a:lnTo>
                    <a:pt x="206368" y="291273"/>
                  </a:lnTo>
                  <a:lnTo>
                    <a:pt x="276949" y="291273"/>
                  </a:lnTo>
                  <a:lnTo>
                    <a:pt x="276949" y="7618"/>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 name="Freeform: Shape 29">
              <a:extLst>
                <a:ext uri="{FF2B5EF4-FFF2-40B4-BE49-F238E27FC236}">
                  <a16:creationId xmlns:a16="http://schemas.microsoft.com/office/drawing/2014/main" id="{FBE1376A-B1DF-67D2-45DE-CA0B213C1D74}"/>
                </a:ext>
              </a:extLst>
            </p:cNvPr>
            <p:cNvSpPr/>
            <p:nvPr/>
          </p:nvSpPr>
          <p:spPr>
            <a:xfrm>
              <a:off x="10833829" y="5713698"/>
              <a:ext cx="521874" cy="400145"/>
            </a:xfrm>
            <a:custGeom>
              <a:avLst/>
              <a:gdLst>
                <a:gd name="connsiteX0" fmla="*/ 520884 w 521874"/>
                <a:gd name="connsiteY0" fmla="*/ 196775 h 400145"/>
                <a:gd name="connsiteX1" fmla="*/ 520884 w 521874"/>
                <a:gd name="connsiteY1" fmla="*/ 400039 h 400145"/>
                <a:gd name="connsiteX2" fmla="*/ 455352 w 521874"/>
                <a:gd name="connsiteY2" fmla="*/ 400039 h 400145"/>
                <a:gd name="connsiteX3" fmla="*/ 455352 w 521874"/>
                <a:gd name="connsiteY3" fmla="*/ 210586 h 400145"/>
                <a:gd name="connsiteX4" fmla="*/ 407727 w 521874"/>
                <a:gd name="connsiteY4" fmla="*/ 167438 h 400145"/>
                <a:gd name="connsiteX5" fmla="*/ 352482 w 521874"/>
                <a:gd name="connsiteY5" fmla="*/ 244972 h 400145"/>
                <a:gd name="connsiteX6" fmla="*/ 352482 w 521874"/>
                <a:gd name="connsiteY6" fmla="*/ 400039 h 400145"/>
                <a:gd name="connsiteX7" fmla="*/ 287045 w 521874"/>
                <a:gd name="connsiteY7" fmla="*/ 400039 h 400145"/>
                <a:gd name="connsiteX8" fmla="*/ 287045 w 521874"/>
                <a:gd name="connsiteY8" fmla="*/ 210586 h 400145"/>
                <a:gd name="connsiteX9" fmla="*/ 239420 w 521874"/>
                <a:gd name="connsiteY9" fmla="*/ 167438 h 400145"/>
                <a:gd name="connsiteX10" fmla="*/ 184270 w 521874"/>
                <a:gd name="connsiteY10" fmla="*/ 244972 h 400145"/>
                <a:gd name="connsiteX11" fmla="*/ 184270 w 521874"/>
                <a:gd name="connsiteY11" fmla="*/ 400039 h 400145"/>
                <a:gd name="connsiteX12" fmla="*/ 44634 w 521874"/>
                <a:gd name="connsiteY12" fmla="*/ 400039 h 400145"/>
                <a:gd name="connsiteX13" fmla="*/ -515 w 521874"/>
                <a:gd name="connsiteY13" fmla="*/ 360986 h 400145"/>
                <a:gd name="connsiteX14" fmla="*/ -515 w 521874"/>
                <a:gd name="connsiteY14" fmla="*/ -107 h 400145"/>
                <a:gd name="connsiteX15" fmla="*/ 65494 w 521874"/>
                <a:gd name="connsiteY15" fmla="*/ -107 h 400145"/>
                <a:gd name="connsiteX16" fmla="*/ 65494 w 521874"/>
                <a:gd name="connsiteY16" fmla="*/ 319933 h 400145"/>
                <a:gd name="connsiteX17" fmla="*/ 78257 w 521874"/>
                <a:gd name="connsiteY17" fmla="*/ 333840 h 400145"/>
                <a:gd name="connsiteX18" fmla="*/ 79972 w 521874"/>
                <a:gd name="connsiteY18" fmla="*/ 333840 h 400145"/>
                <a:gd name="connsiteX19" fmla="*/ 119405 w 521874"/>
                <a:gd name="connsiteY19" fmla="*/ 333840 h 400145"/>
                <a:gd name="connsiteX20" fmla="*/ 119405 w 521874"/>
                <a:gd name="connsiteY20" fmla="*/ 112860 h 400145"/>
                <a:gd name="connsiteX21" fmla="*/ 182556 w 521874"/>
                <a:gd name="connsiteY21" fmla="*/ 112860 h 400145"/>
                <a:gd name="connsiteX22" fmla="*/ 182556 w 521874"/>
                <a:gd name="connsiteY22" fmla="*/ 135910 h 400145"/>
                <a:gd name="connsiteX23" fmla="*/ 262947 w 521874"/>
                <a:gd name="connsiteY23" fmla="*/ 107335 h 400145"/>
                <a:gd name="connsiteX24" fmla="*/ 340480 w 521874"/>
                <a:gd name="connsiteY24" fmla="*/ 145435 h 400145"/>
                <a:gd name="connsiteX25" fmla="*/ 431159 w 521874"/>
                <a:gd name="connsiteY25" fmla="*/ 107335 h 400145"/>
                <a:gd name="connsiteX26" fmla="*/ 521360 w 521874"/>
                <a:gd name="connsiteY26" fmla="*/ 196966 h 400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21874" h="400145">
                  <a:moveTo>
                    <a:pt x="520884" y="196775"/>
                  </a:moveTo>
                  <a:lnTo>
                    <a:pt x="520884" y="400039"/>
                  </a:lnTo>
                  <a:lnTo>
                    <a:pt x="455352" y="400039"/>
                  </a:lnTo>
                  <a:lnTo>
                    <a:pt x="455352" y="210586"/>
                  </a:lnTo>
                  <a:cubicBezTo>
                    <a:pt x="455352" y="183535"/>
                    <a:pt x="436302" y="167438"/>
                    <a:pt x="407727" y="167438"/>
                  </a:cubicBezTo>
                  <a:cubicBezTo>
                    <a:pt x="361149" y="167438"/>
                    <a:pt x="352482" y="213920"/>
                    <a:pt x="352482" y="244972"/>
                  </a:cubicBezTo>
                  <a:lnTo>
                    <a:pt x="352482" y="400039"/>
                  </a:lnTo>
                  <a:lnTo>
                    <a:pt x="287045" y="400039"/>
                  </a:lnTo>
                  <a:lnTo>
                    <a:pt x="287045" y="210586"/>
                  </a:lnTo>
                  <a:cubicBezTo>
                    <a:pt x="287045" y="183535"/>
                    <a:pt x="267519" y="167438"/>
                    <a:pt x="239420" y="167438"/>
                  </a:cubicBezTo>
                  <a:cubicBezTo>
                    <a:pt x="192938" y="167438"/>
                    <a:pt x="184270" y="213920"/>
                    <a:pt x="184270" y="244972"/>
                  </a:cubicBezTo>
                  <a:lnTo>
                    <a:pt x="184270" y="400039"/>
                  </a:lnTo>
                  <a:lnTo>
                    <a:pt x="44634" y="400039"/>
                  </a:lnTo>
                  <a:cubicBezTo>
                    <a:pt x="21945" y="400124"/>
                    <a:pt x="2676" y="383456"/>
                    <a:pt x="-515" y="360986"/>
                  </a:cubicBezTo>
                  <a:lnTo>
                    <a:pt x="-515" y="-107"/>
                  </a:lnTo>
                  <a:lnTo>
                    <a:pt x="65494" y="-107"/>
                  </a:lnTo>
                  <a:lnTo>
                    <a:pt x="65494" y="319933"/>
                  </a:lnTo>
                  <a:cubicBezTo>
                    <a:pt x="65684" y="327106"/>
                    <a:pt x="71132" y="333030"/>
                    <a:pt x="78257" y="333840"/>
                  </a:cubicBezTo>
                  <a:lnTo>
                    <a:pt x="79972" y="333840"/>
                  </a:lnTo>
                  <a:lnTo>
                    <a:pt x="119405" y="333840"/>
                  </a:lnTo>
                  <a:lnTo>
                    <a:pt x="119405" y="112860"/>
                  </a:lnTo>
                  <a:lnTo>
                    <a:pt x="182556" y="112860"/>
                  </a:lnTo>
                  <a:lnTo>
                    <a:pt x="182556" y="135910"/>
                  </a:lnTo>
                  <a:cubicBezTo>
                    <a:pt x="204892" y="116756"/>
                    <a:pt x="233533" y="106573"/>
                    <a:pt x="262947" y="107335"/>
                  </a:cubicBezTo>
                  <a:cubicBezTo>
                    <a:pt x="296284" y="107335"/>
                    <a:pt x="324955" y="118861"/>
                    <a:pt x="340480" y="145435"/>
                  </a:cubicBezTo>
                  <a:cubicBezTo>
                    <a:pt x="364084" y="120661"/>
                    <a:pt x="396944" y="106859"/>
                    <a:pt x="431159" y="107335"/>
                  </a:cubicBezTo>
                  <a:cubicBezTo>
                    <a:pt x="481069" y="107335"/>
                    <a:pt x="521360" y="133815"/>
                    <a:pt x="521360" y="196966"/>
                  </a:cubicBezTo>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 name="Freeform: Shape 30">
              <a:extLst>
                <a:ext uri="{FF2B5EF4-FFF2-40B4-BE49-F238E27FC236}">
                  <a16:creationId xmlns:a16="http://schemas.microsoft.com/office/drawing/2014/main" id="{F93F736A-29D7-9807-8D18-DBAE75FEB810}"/>
                </a:ext>
              </a:extLst>
            </p:cNvPr>
            <p:cNvSpPr/>
            <p:nvPr/>
          </p:nvSpPr>
          <p:spPr>
            <a:xfrm>
              <a:off x="10208131" y="5723223"/>
              <a:ext cx="326231" cy="390525"/>
            </a:xfrm>
            <a:custGeom>
              <a:avLst/>
              <a:gdLst>
                <a:gd name="connsiteX0" fmla="*/ 325717 w 326231"/>
                <a:gd name="connsiteY0" fmla="*/ 324982 h 390525"/>
                <a:gd name="connsiteX1" fmla="*/ 325717 w 326231"/>
                <a:gd name="connsiteY1" fmla="*/ 390418 h 390525"/>
                <a:gd name="connsiteX2" fmla="*/ 265423 w 326231"/>
                <a:gd name="connsiteY2" fmla="*/ 390418 h 390525"/>
                <a:gd name="connsiteX3" fmla="*/ 220275 w 326231"/>
                <a:gd name="connsiteY3" fmla="*/ 351366 h 390525"/>
                <a:gd name="connsiteX4" fmla="*/ 220275 w 326231"/>
                <a:gd name="connsiteY4" fmla="*/ 230113 h 390525"/>
                <a:gd name="connsiteX5" fmla="*/ 67875 w 326231"/>
                <a:gd name="connsiteY5" fmla="*/ 230113 h 390525"/>
                <a:gd name="connsiteX6" fmla="*/ 67875 w 326231"/>
                <a:gd name="connsiteY6" fmla="*/ 390418 h 390525"/>
                <a:gd name="connsiteX7" fmla="*/ -515 w 326231"/>
                <a:gd name="connsiteY7" fmla="*/ 390418 h 390525"/>
                <a:gd name="connsiteX8" fmla="*/ -515 w 326231"/>
                <a:gd name="connsiteY8" fmla="*/ -107 h 390525"/>
                <a:gd name="connsiteX9" fmla="*/ 67875 w 326231"/>
                <a:gd name="connsiteY9" fmla="*/ -107 h 390525"/>
                <a:gd name="connsiteX10" fmla="*/ 67875 w 326231"/>
                <a:gd name="connsiteY10" fmla="*/ 161818 h 390525"/>
                <a:gd name="connsiteX11" fmla="*/ 220275 w 326231"/>
                <a:gd name="connsiteY11" fmla="*/ 161818 h 390525"/>
                <a:gd name="connsiteX12" fmla="*/ 220275 w 326231"/>
                <a:gd name="connsiteY12" fmla="*/ -107 h 390525"/>
                <a:gd name="connsiteX13" fmla="*/ 288569 w 326231"/>
                <a:gd name="connsiteY13" fmla="*/ -107 h 390525"/>
                <a:gd name="connsiteX14" fmla="*/ 288569 w 326231"/>
                <a:gd name="connsiteY14" fmla="*/ 310313 h 390525"/>
                <a:gd name="connsiteX15" fmla="*/ 303905 w 326231"/>
                <a:gd name="connsiteY15" fmla="*/ 324886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6231" h="390525">
                  <a:moveTo>
                    <a:pt x="325717" y="324982"/>
                  </a:moveTo>
                  <a:lnTo>
                    <a:pt x="325717" y="390418"/>
                  </a:lnTo>
                  <a:lnTo>
                    <a:pt x="265423" y="390418"/>
                  </a:lnTo>
                  <a:cubicBezTo>
                    <a:pt x="242735" y="390504"/>
                    <a:pt x="223466" y="373835"/>
                    <a:pt x="220275" y="351366"/>
                  </a:cubicBezTo>
                  <a:lnTo>
                    <a:pt x="220275" y="230113"/>
                  </a:lnTo>
                  <a:lnTo>
                    <a:pt x="67875" y="230113"/>
                  </a:lnTo>
                  <a:lnTo>
                    <a:pt x="67875" y="390418"/>
                  </a:lnTo>
                  <a:lnTo>
                    <a:pt x="-515" y="390418"/>
                  </a:lnTo>
                  <a:lnTo>
                    <a:pt x="-515" y="-107"/>
                  </a:lnTo>
                  <a:lnTo>
                    <a:pt x="67875" y="-107"/>
                  </a:lnTo>
                  <a:lnTo>
                    <a:pt x="67875" y="161818"/>
                  </a:lnTo>
                  <a:lnTo>
                    <a:pt x="220275" y="161818"/>
                  </a:lnTo>
                  <a:lnTo>
                    <a:pt x="220275" y="-107"/>
                  </a:lnTo>
                  <a:lnTo>
                    <a:pt x="288569" y="-107"/>
                  </a:lnTo>
                  <a:lnTo>
                    <a:pt x="288569" y="310313"/>
                  </a:lnTo>
                  <a:cubicBezTo>
                    <a:pt x="288979" y="318486"/>
                    <a:pt x="295723" y="324896"/>
                    <a:pt x="303905" y="324886"/>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32" name="TextBox 31">
            <a:extLst>
              <a:ext uri="{FF2B5EF4-FFF2-40B4-BE49-F238E27FC236}">
                <a16:creationId xmlns:a16="http://schemas.microsoft.com/office/drawing/2014/main" id="{B5676FE3-6DD0-E81F-E2A4-112E1F5AD875}"/>
              </a:ext>
            </a:extLst>
          </p:cNvPr>
          <p:cNvSpPr txBox="1"/>
          <p:nvPr/>
        </p:nvSpPr>
        <p:spPr>
          <a:xfrm>
            <a:off x="753306" y="791476"/>
            <a:ext cx="7730067" cy="132343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IMPACTING DEALERSHIPS LIKE YOURS</a:t>
            </a:r>
          </a:p>
        </p:txBody>
      </p:sp>
      <p:pic>
        <p:nvPicPr>
          <p:cNvPr id="33" name="Graphic 32">
            <a:extLst>
              <a:ext uri="{FF2B5EF4-FFF2-40B4-BE49-F238E27FC236}">
                <a16:creationId xmlns:a16="http://schemas.microsoft.com/office/drawing/2014/main" id="{137EEF2B-34AF-1273-842F-398C11E32916}"/>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4274398" y="1651871"/>
            <a:ext cx="5033841" cy="367051"/>
          </a:xfrm>
          <a:prstGeom prst="rect">
            <a:avLst/>
          </a:prstGeom>
        </p:spPr>
      </p:pic>
    </p:spTree>
    <p:extLst>
      <p:ext uri="{BB962C8B-B14F-4D97-AF65-F5344CB8AC3E}">
        <p14:creationId xmlns:p14="http://schemas.microsoft.com/office/powerpoint/2010/main" val="2352141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750"/>
                                        <p:tgtEl>
                                          <p:spTgt spid="15"/>
                                        </p:tgtEl>
                                      </p:cBhvr>
                                    </p:animEffect>
                                  </p:childTnLst>
                                </p:cTn>
                              </p:par>
                              <p:par>
                                <p:cTn id="8" presetID="63" presetClass="path" presetSubtype="0" accel="50000" decel="50000" fill="hold" grpId="1" nodeType="withEffect">
                                  <p:stCondLst>
                                    <p:cond delay="0"/>
                                  </p:stCondLst>
                                  <p:childTnLst>
                                    <p:animMotion origin="layout" path="M -1.45833E-6 3.7037E-7 L 0.09623 3.7037E-7 " pathEditMode="relative" rAng="0" ptsTypes="AA">
                                      <p:cBhvr>
                                        <p:cTn id="9" dur="750" spd="-100000" fill="hold"/>
                                        <p:tgtEl>
                                          <p:spTgt spid="15"/>
                                        </p:tgtEl>
                                        <p:attrNameLst>
                                          <p:attrName>ppt_x</p:attrName>
                                          <p:attrName>ppt_y</p:attrName>
                                        </p:attrNameLst>
                                      </p:cBhvr>
                                      <p:rCtr x="4805" y="0"/>
                                    </p:animMotion>
                                  </p:childTnLst>
                                </p:cTn>
                              </p:par>
                              <p:par>
                                <p:cTn id="10" presetID="10" presetClass="entr" presetSubtype="0" fill="hold" grpId="0" nodeType="withEffect">
                                  <p:stCondLst>
                                    <p:cond delay="25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500"/>
                                        <p:tgtEl>
                                          <p:spTgt spid="32"/>
                                        </p:tgtEl>
                                      </p:cBhvr>
                                    </p:animEffect>
                                  </p:childTnLst>
                                </p:cTn>
                              </p:par>
                              <p:par>
                                <p:cTn id="13" presetID="22" presetClass="entr" presetSubtype="1" fill="hold" nodeType="with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up)">
                                      <p:cBhvr>
                                        <p:cTn id="15" dur="1000"/>
                                        <p:tgtEl>
                                          <p:spTgt spid="25"/>
                                        </p:tgtEl>
                                      </p:cBhvr>
                                    </p:animEffect>
                                  </p:childTnLst>
                                </p:cTn>
                              </p:par>
                              <p:par>
                                <p:cTn id="16" presetID="22" presetClass="entr" presetSubtype="4" fill="hold" nodeType="withEffect">
                                  <p:stCondLst>
                                    <p:cond delay="500"/>
                                  </p:stCondLst>
                                  <p:childTnLst>
                                    <p:set>
                                      <p:cBhvr>
                                        <p:cTn id="17" dur="1" fill="hold">
                                          <p:stCondLst>
                                            <p:cond delay="0"/>
                                          </p:stCondLst>
                                        </p:cTn>
                                        <p:tgtEl>
                                          <p:spTgt spid="13"/>
                                        </p:tgtEl>
                                        <p:attrNameLst>
                                          <p:attrName>style.visibility</p:attrName>
                                        </p:attrNameLst>
                                      </p:cBhvr>
                                      <p:to>
                                        <p:strVal val="visible"/>
                                      </p:to>
                                    </p:set>
                                    <p:animEffect transition="in" filter="wipe(down)">
                                      <p:cBhvr>
                                        <p:cTn id="18" dur="750"/>
                                        <p:tgtEl>
                                          <p:spTgt spid="13"/>
                                        </p:tgtEl>
                                      </p:cBhvr>
                                    </p:animEffect>
                                  </p:childTnLst>
                                </p:cTn>
                              </p:par>
                              <p:par>
                                <p:cTn id="19" presetID="21" presetClass="entr" presetSubtype="1" fill="hold" grpId="0" nodeType="withEffect">
                                  <p:stCondLst>
                                    <p:cond delay="500"/>
                                  </p:stCondLst>
                                  <p:childTnLst>
                                    <p:set>
                                      <p:cBhvr>
                                        <p:cTn id="20" dur="1" fill="hold">
                                          <p:stCondLst>
                                            <p:cond delay="0"/>
                                          </p:stCondLst>
                                        </p:cTn>
                                        <p:tgtEl>
                                          <p:spTgt spid="12"/>
                                        </p:tgtEl>
                                        <p:attrNameLst>
                                          <p:attrName>style.visibility</p:attrName>
                                        </p:attrNameLst>
                                      </p:cBhvr>
                                      <p:to>
                                        <p:strVal val="visible"/>
                                      </p:to>
                                    </p:set>
                                    <p:animEffect transition="in" filter="wheel(1)">
                                      <p:cBhvr>
                                        <p:cTn id="21" dur="1250"/>
                                        <p:tgtEl>
                                          <p:spTgt spid="12"/>
                                        </p:tgtEl>
                                      </p:cBhvr>
                                    </p:animEffect>
                                  </p:childTnLst>
                                </p:cTn>
                              </p:par>
                              <p:par>
                                <p:cTn id="22" presetID="22" presetClass="entr" presetSubtype="8" fill="hold" nodeType="withEffect">
                                  <p:stCondLst>
                                    <p:cond delay="500"/>
                                  </p:stCondLst>
                                  <p:childTnLst>
                                    <p:set>
                                      <p:cBhvr>
                                        <p:cTn id="23" dur="1" fill="hold">
                                          <p:stCondLst>
                                            <p:cond delay="0"/>
                                          </p:stCondLst>
                                        </p:cTn>
                                        <p:tgtEl>
                                          <p:spTgt spid="33"/>
                                        </p:tgtEl>
                                        <p:attrNameLst>
                                          <p:attrName>style.visibility</p:attrName>
                                        </p:attrNameLst>
                                      </p:cBhvr>
                                      <p:to>
                                        <p:strVal val="visible"/>
                                      </p:to>
                                    </p:set>
                                    <p:animEffect transition="in" filter="wipe(left)">
                                      <p:cBhvr>
                                        <p:cTn id="24" dur="1250"/>
                                        <p:tgtEl>
                                          <p:spTgt spid="33"/>
                                        </p:tgtEl>
                                      </p:cBhvr>
                                    </p:animEffect>
                                  </p:childTnLst>
                                </p:cTn>
                              </p:par>
                            </p:childTnLst>
                          </p:cTn>
                        </p:par>
                        <p:par>
                          <p:cTn id="25" fill="hold">
                            <p:stCondLst>
                              <p:cond delay="1750"/>
                            </p:stCondLst>
                            <p:childTnLst>
                              <p:par>
                                <p:cTn id="26" presetID="10" presetClass="entr" presetSubtype="0"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par>
                                <p:cTn id="29" presetID="8" presetClass="emph" presetSubtype="0" repeatCount="2000" accel="50667" decel="49333" autoRev="1" fill="hold" nodeType="withEffect">
                                  <p:stCondLst>
                                    <p:cond delay="0"/>
                                  </p:stCondLst>
                                  <p:childTnLst>
                                    <p:animRot by="5400000">
                                      <p:cBhvr>
                                        <p:cTn id="30" dur="500" fill="hold"/>
                                        <p:tgtEl>
                                          <p:spTgt spid="16"/>
                                        </p:tgtEl>
                                        <p:attrNameLst>
                                          <p:attrName>r</p:attrName>
                                        </p:attrNameLst>
                                      </p:cBhvr>
                                    </p:animRot>
                                  </p:childTnLst>
                                </p:cTn>
                              </p:par>
                              <p:par>
                                <p:cTn id="31" presetID="23" presetClass="entr" presetSubtype="16" fill="hold" grpId="0" nodeType="withEffect">
                                  <p:stCondLst>
                                    <p:cond delay="1000"/>
                                  </p:stCondLst>
                                  <p:childTnLst>
                                    <p:set>
                                      <p:cBhvr>
                                        <p:cTn id="32" dur="1" fill="hold">
                                          <p:stCondLst>
                                            <p:cond delay="0"/>
                                          </p:stCondLst>
                                        </p:cTn>
                                        <p:tgtEl>
                                          <p:spTgt spid="17"/>
                                        </p:tgtEl>
                                        <p:attrNameLst>
                                          <p:attrName>style.visibility</p:attrName>
                                        </p:attrNameLst>
                                      </p:cBhvr>
                                      <p:to>
                                        <p:strVal val="visible"/>
                                      </p:to>
                                    </p:set>
                                    <p:anim calcmode="lin" valueType="num">
                                      <p:cBhvr>
                                        <p:cTn id="33" dur="300" fill="hold"/>
                                        <p:tgtEl>
                                          <p:spTgt spid="17"/>
                                        </p:tgtEl>
                                        <p:attrNameLst>
                                          <p:attrName>ppt_w</p:attrName>
                                        </p:attrNameLst>
                                      </p:cBhvr>
                                      <p:tavLst>
                                        <p:tav tm="0">
                                          <p:val>
                                            <p:fltVal val="0"/>
                                          </p:val>
                                        </p:tav>
                                        <p:tav tm="100000">
                                          <p:val>
                                            <p:strVal val="#ppt_w"/>
                                          </p:val>
                                        </p:tav>
                                      </p:tavLst>
                                    </p:anim>
                                    <p:anim calcmode="lin" valueType="num">
                                      <p:cBhvr>
                                        <p:cTn id="34" dur="300" fill="hold"/>
                                        <p:tgtEl>
                                          <p:spTgt spid="17"/>
                                        </p:tgtEl>
                                        <p:attrNameLst>
                                          <p:attrName>ppt_h</p:attrName>
                                        </p:attrNameLst>
                                      </p:cBhvr>
                                      <p:tavLst>
                                        <p:tav tm="0">
                                          <p:val>
                                            <p:fltVal val="0"/>
                                          </p:val>
                                        </p:tav>
                                        <p:tav tm="100000">
                                          <p:val>
                                            <p:strVal val="#ppt_h"/>
                                          </p:val>
                                        </p:tav>
                                      </p:tavLst>
                                    </p:anim>
                                  </p:childTnLst>
                                </p:cTn>
                              </p:par>
                              <p:par>
                                <p:cTn id="35" presetID="6" presetClass="emph" presetSubtype="0" autoRev="1" fill="hold" grpId="1" nodeType="withEffect">
                                  <p:stCondLst>
                                    <p:cond delay="1300"/>
                                  </p:stCondLst>
                                  <p:childTnLst>
                                    <p:animScale>
                                      <p:cBhvr>
                                        <p:cTn id="36" dur="100" fill="hold"/>
                                        <p:tgtEl>
                                          <p:spTgt spid="17"/>
                                        </p:tgtEl>
                                      </p:cBhvr>
                                      <p:by x="110000" y="110000"/>
                                    </p:animScale>
                                  </p:childTnLst>
                                </p:cTn>
                              </p:par>
                              <p:par>
                                <p:cTn id="37" presetID="10" presetClass="entr" presetSubtype="0" fill="hold" grpId="0" nodeType="withEffect">
                                  <p:stCondLst>
                                    <p:cond delay="150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childTnLst>
                          </p:cTn>
                        </p:par>
                        <p:par>
                          <p:cTn id="40" fill="hold">
                            <p:stCondLst>
                              <p:cond delay="3750"/>
                            </p:stCondLst>
                            <p:childTnLst>
                              <p:par>
                                <p:cTn id="41" presetID="10" presetClass="entr" presetSubtype="0" fill="hold"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500"/>
                                        <p:tgtEl>
                                          <p:spTgt spid="19"/>
                                        </p:tgtEl>
                                      </p:cBhvr>
                                    </p:animEffect>
                                  </p:childTnLst>
                                </p:cTn>
                              </p:par>
                              <p:par>
                                <p:cTn id="44" presetID="8" presetClass="emph" presetSubtype="0" repeatCount="2000" accel="50667" decel="49333" autoRev="1" fill="hold" nodeType="withEffect">
                                  <p:stCondLst>
                                    <p:cond delay="0"/>
                                  </p:stCondLst>
                                  <p:childTnLst>
                                    <p:animRot by="5400000">
                                      <p:cBhvr>
                                        <p:cTn id="45" dur="500" fill="hold"/>
                                        <p:tgtEl>
                                          <p:spTgt spid="19"/>
                                        </p:tgtEl>
                                        <p:attrNameLst>
                                          <p:attrName>r</p:attrName>
                                        </p:attrNameLst>
                                      </p:cBhvr>
                                    </p:animRot>
                                  </p:childTnLst>
                                </p:cTn>
                              </p:par>
                              <p:par>
                                <p:cTn id="46" presetID="23" presetClass="entr" presetSubtype="16" fill="hold" grpId="0" nodeType="withEffect">
                                  <p:stCondLst>
                                    <p:cond delay="1000"/>
                                  </p:stCondLst>
                                  <p:childTnLst>
                                    <p:set>
                                      <p:cBhvr>
                                        <p:cTn id="47" dur="1" fill="hold">
                                          <p:stCondLst>
                                            <p:cond delay="0"/>
                                          </p:stCondLst>
                                        </p:cTn>
                                        <p:tgtEl>
                                          <p:spTgt spid="20"/>
                                        </p:tgtEl>
                                        <p:attrNameLst>
                                          <p:attrName>style.visibility</p:attrName>
                                        </p:attrNameLst>
                                      </p:cBhvr>
                                      <p:to>
                                        <p:strVal val="visible"/>
                                      </p:to>
                                    </p:set>
                                    <p:anim calcmode="lin" valueType="num">
                                      <p:cBhvr>
                                        <p:cTn id="48" dur="300" fill="hold"/>
                                        <p:tgtEl>
                                          <p:spTgt spid="20"/>
                                        </p:tgtEl>
                                        <p:attrNameLst>
                                          <p:attrName>ppt_w</p:attrName>
                                        </p:attrNameLst>
                                      </p:cBhvr>
                                      <p:tavLst>
                                        <p:tav tm="0">
                                          <p:val>
                                            <p:fltVal val="0"/>
                                          </p:val>
                                        </p:tav>
                                        <p:tav tm="100000">
                                          <p:val>
                                            <p:strVal val="#ppt_w"/>
                                          </p:val>
                                        </p:tav>
                                      </p:tavLst>
                                    </p:anim>
                                    <p:anim calcmode="lin" valueType="num">
                                      <p:cBhvr>
                                        <p:cTn id="49" dur="300" fill="hold"/>
                                        <p:tgtEl>
                                          <p:spTgt spid="20"/>
                                        </p:tgtEl>
                                        <p:attrNameLst>
                                          <p:attrName>ppt_h</p:attrName>
                                        </p:attrNameLst>
                                      </p:cBhvr>
                                      <p:tavLst>
                                        <p:tav tm="0">
                                          <p:val>
                                            <p:fltVal val="0"/>
                                          </p:val>
                                        </p:tav>
                                        <p:tav tm="100000">
                                          <p:val>
                                            <p:strVal val="#ppt_h"/>
                                          </p:val>
                                        </p:tav>
                                      </p:tavLst>
                                    </p:anim>
                                  </p:childTnLst>
                                </p:cTn>
                              </p:par>
                              <p:par>
                                <p:cTn id="50" presetID="6" presetClass="emph" presetSubtype="0" autoRev="1" fill="hold" grpId="1" nodeType="withEffect">
                                  <p:stCondLst>
                                    <p:cond delay="1300"/>
                                  </p:stCondLst>
                                  <p:childTnLst>
                                    <p:animScale>
                                      <p:cBhvr>
                                        <p:cTn id="51" dur="100" fill="hold"/>
                                        <p:tgtEl>
                                          <p:spTgt spid="20"/>
                                        </p:tgtEl>
                                      </p:cBhvr>
                                      <p:by x="110000" y="110000"/>
                                    </p:animScale>
                                  </p:childTnLst>
                                </p:cTn>
                              </p:par>
                              <p:par>
                                <p:cTn id="52" presetID="10" presetClass="entr" presetSubtype="0" fill="hold" grpId="0" nodeType="withEffect">
                                  <p:stCondLst>
                                    <p:cond delay="150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500"/>
                                        <p:tgtEl>
                                          <p:spTgt spid="21"/>
                                        </p:tgtEl>
                                      </p:cBhvr>
                                    </p:animEffect>
                                  </p:childTnLst>
                                </p:cTn>
                              </p:par>
                            </p:childTnLst>
                          </p:cTn>
                        </p:par>
                        <p:par>
                          <p:cTn id="55" fill="hold">
                            <p:stCondLst>
                              <p:cond delay="5750"/>
                            </p:stCondLst>
                            <p:childTnLst>
                              <p:par>
                                <p:cTn id="56" presetID="10" presetClass="entr" presetSubtype="0" fill="hold" nodeType="after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fade">
                                      <p:cBhvr>
                                        <p:cTn id="58" dur="500"/>
                                        <p:tgtEl>
                                          <p:spTgt spid="22"/>
                                        </p:tgtEl>
                                      </p:cBhvr>
                                    </p:animEffect>
                                  </p:childTnLst>
                                </p:cTn>
                              </p:par>
                              <p:par>
                                <p:cTn id="59" presetID="8" presetClass="emph" presetSubtype="0" repeatCount="2000" accel="50667" decel="49333" autoRev="1" fill="hold" nodeType="withEffect">
                                  <p:stCondLst>
                                    <p:cond delay="0"/>
                                  </p:stCondLst>
                                  <p:childTnLst>
                                    <p:animRot by="5400000">
                                      <p:cBhvr>
                                        <p:cTn id="60" dur="500" fill="hold"/>
                                        <p:tgtEl>
                                          <p:spTgt spid="22"/>
                                        </p:tgtEl>
                                        <p:attrNameLst>
                                          <p:attrName>r</p:attrName>
                                        </p:attrNameLst>
                                      </p:cBhvr>
                                    </p:animRot>
                                  </p:childTnLst>
                                </p:cTn>
                              </p:par>
                              <p:par>
                                <p:cTn id="61" presetID="23" presetClass="entr" presetSubtype="16" fill="hold" grpId="0" nodeType="withEffect">
                                  <p:stCondLst>
                                    <p:cond delay="1000"/>
                                  </p:stCondLst>
                                  <p:childTnLst>
                                    <p:set>
                                      <p:cBhvr>
                                        <p:cTn id="62" dur="1" fill="hold">
                                          <p:stCondLst>
                                            <p:cond delay="0"/>
                                          </p:stCondLst>
                                        </p:cTn>
                                        <p:tgtEl>
                                          <p:spTgt spid="23"/>
                                        </p:tgtEl>
                                        <p:attrNameLst>
                                          <p:attrName>style.visibility</p:attrName>
                                        </p:attrNameLst>
                                      </p:cBhvr>
                                      <p:to>
                                        <p:strVal val="visible"/>
                                      </p:to>
                                    </p:set>
                                    <p:anim calcmode="lin" valueType="num">
                                      <p:cBhvr>
                                        <p:cTn id="63" dur="300" fill="hold"/>
                                        <p:tgtEl>
                                          <p:spTgt spid="23"/>
                                        </p:tgtEl>
                                        <p:attrNameLst>
                                          <p:attrName>ppt_w</p:attrName>
                                        </p:attrNameLst>
                                      </p:cBhvr>
                                      <p:tavLst>
                                        <p:tav tm="0">
                                          <p:val>
                                            <p:fltVal val="0"/>
                                          </p:val>
                                        </p:tav>
                                        <p:tav tm="100000">
                                          <p:val>
                                            <p:strVal val="#ppt_w"/>
                                          </p:val>
                                        </p:tav>
                                      </p:tavLst>
                                    </p:anim>
                                    <p:anim calcmode="lin" valueType="num">
                                      <p:cBhvr>
                                        <p:cTn id="64" dur="300" fill="hold"/>
                                        <p:tgtEl>
                                          <p:spTgt spid="23"/>
                                        </p:tgtEl>
                                        <p:attrNameLst>
                                          <p:attrName>ppt_h</p:attrName>
                                        </p:attrNameLst>
                                      </p:cBhvr>
                                      <p:tavLst>
                                        <p:tav tm="0">
                                          <p:val>
                                            <p:fltVal val="0"/>
                                          </p:val>
                                        </p:tav>
                                        <p:tav tm="100000">
                                          <p:val>
                                            <p:strVal val="#ppt_h"/>
                                          </p:val>
                                        </p:tav>
                                      </p:tavLst>
                                    </p:anim>
                                  </p:childTnLst>
                                </p:cTn>
                              </p:par>
                              <p:par>
                                <p:cTn id="65" presetID="6" presetClass="emph" presetSubtype="0" autoRev="1" fill="hold" grpId="1" nodeType="withEffect">
                                  <p:stCondLst>
                                    <p:cond delay="1300"/>
                                  </p:stCondLst>
                                  <p:childTnLst>
                                    <p:animScale>
                                      <p:cBhvr>
                                        <p:cTn id="66" dur="100" fill="hold"/>
                                        <p:tgtEl>
                                          <p:spTgt spid="23"/>
                                        </p:tgtEl>
                                      </p:cBhvr>
                                      <p:by x="110000" y="110000"/>
                                    </p:animScale>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fade">
                                      <p:cBhvr>
                                        <p:cTn id="7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p:bldP spid="15" grpId="1"/>
      <p:bldP spid="17" grpId="0"/>
      <p:bldP spid="17" grpId="1"/>
      <p:bldP spid="18" grpId="0"/>
      <p:bldP spid="20" grpId="0"/>
      <p:bldP spid="20" grpId="1"/>
      <p:bldP spid="21" grpId="0"/>
      <p:bldP spid="23" grpId="0"/>
      <p:bldP spid="23" grpId="1"/>
      <p:bldP spid="24" grpId="0"/>
      <p:bldP spid="3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0156372-B43A-A3FC-261C-569CD052D07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5367"/>
            <a:ext cx="12198490" cy="6863367"/>
          </a:xfrm>
          <a:prstGeom prst="rect">
            <a:avLst/>
          </a:prstGeom>
        </p:spPr>
      </p:pic>
      <p:pic>
        <p:nvPicPr>
          <p:cNvPr id="35" name="Picture 34">
            <a:extLst>
              <a:ext uri="{FF2B5EF4-FFF2-40B4-BE49-F238E27FC236}">
                <a16:creationId xmlns:a16="http://schemas.microsoft.com/office/drawing/2014/main" id="{77C3F033-03BC-64E8-B8B5-6B61C92A4F8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 y="-5367"/>
            <a:ext cx="12198490" cy="6863367"/>
          </a:xfrm>
          <a:prstGeom prst="rect">
            <a:avLst/>
          </a:prstGeom>
        </p:spPr>
      </p:pic>
      <p:pic>
        <p:nvPicPr>
          <p:cNvPr id="53" name="Picture 52">
            <a:extLst>
              <a:ext uri="{FF2B5EF4-FFF2-40B4-BE49-F238E27FC236}">
                <a16:creationId xmlns:a16="http://schemas.microsoft.com/office/drawing/2014/main" id="{D2AAC9E3-F5F5-B6A1-5EA7-0DA64B3CEA0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231" y="-14"/>
            <a:ext cx="12188976" cy="6858014"/>
          </a:xfrm>
          <a:prstGeom prst="rect">
            <a:avLst/>
          </a:prstGeom>
        </p:spPr>
      </p:pic>
      <p:sp>
        <p:nvSpPr>
          <p:cNvPr id="38" name="CaixaDeTexto 7">
            <a:extLst>
              <a:ext uri="{FF2B5EF4-FFF2-40B4-BE49-F238E27FC236}">
                <a16:creationId xmlns:a16="http://schemas.microsoft.com/office/drawing/2014/main" id="{F83D1CD1-0185-F20F-C736-9760E0F3516C}"/>
              </a:ext>
            </a:extLst>
          </p:cNvPr>
          <p:cNvSpPr txBox="1"/>
          <p:nvPr/>
        </p:nvSpPr>
        <p:spPr>
          <a:xfrm>
            <a:off x="2243419" y="1010380"/>
            <a:ext cx="9308358" cy="667875"/>
          </a:xfrm>
          <a:prstGeom prst="rect">
            <a:avLst/>
          </a:prstGeom>
          <a:noFill/>
        </p:spPr>
        <p:txBody>
          <a:bodyPr wrap="square" rtlCol="0">
            <a:spAutoFit/>
          </a:bodyPr>
          <a:lstStyle/>
          <a:p>
            <a:pPr marL="0" marR="0" lvl="0" indent="0" algn="ctr" defTabSz="914400" rtl="0" eaLnBrk="1" fontAlgn="auto" latinLnBrk="0" hangingPunct="1">
              <a:lnSpc>
                <a:spcPct val="85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white"/>
                </a:solidFill>
                <a:effectLst/>
                <a:uLnTx/>
                <a:uFillTx/>
                <a:latin typeface="Arial" panose="020B0604020202020204" pitchFamily="34" charset="0"/>
                <a:ea typeface="Inter" panose="020B0502030000000004" pitchFamily="34" charset="0"/>
                <a:cs typeface="Arial" panose="020B0604020202020204" pitchFamily="34" charset="0"/>
              </a:rPr>
              <a:t>CONTROL THE COMPLEXITY AND</a:t>
            </a:r>
          </a:p>
        </p:txBody>
      </p:sp>
      <p:sp>
        <p:nvSpPr>
          <p:cNvPr id="39" name="CaixaDeTexto 7">
            <a:extLst>
              <a:ext uri="{FF2B5EF4-FFF2-40B4-BE49-F238E27FC236}">
                <a16:creationId xmlns:a16="http://schemas.microsoft.com/office/drawing/2014/main" id="{1BD23AA0-8BCB-38D7-CC7B-1C26AF962609}"/>
              </a:ext>
            </a:extLst>
          </p:cNvPr>
          <p:cNvSpPr txBox="1"/>
          <p:nvPr/>
        </p:nvSpPr>
        <p:spPr>
          <a:xfrm>
            <a:off x="2173125" y="1645377"/>
            <a:ext cx="9441026" cy="824841"/>
          </a:xfrm>
          <a:prstGeom prst="rect">
            <a:avLst/>
          </a:prstGeom>
          <a:noFill/>
        </p:spPr>
        <p:txBody>
          <a:bodyPr wrap="square" rtlCol="0">
            <a:spAutoFit/>
          </a:bodyPr>
          <a:lstStyle>
            <a:defPPr>
              <a:defRPr lang="en-US"/>
            </a:defPPr>
            <a:lvl1pPr>
              <a:lnSpc>
                <a:spcPct val="85000"/>
              </a:lnSpc>
              <a:defRPr sz="4400" b="1" spc="-150">
                <a:latin typeface="Century Gothic" panose="020B0502020202020204" pitchFamily="34" charset="0"/>
                <a:ea typeface="Inter" panose="020B0502030000000004" pitchFamily="34" charset="0"/>
                <a:cs typeface="Arial" panose="020B0604020202020204" pitchFamily="34" charset="0"/>
              </a:defRPr>
            </a:lvl1pPr>
          </a:lstStyle>
          <a:p>
            <a:pPr marL="0" marR="0" lvl="0" indent="0" algn="ctr" defTabSz="914400" rtl="0" eaLnBrk="1" fontAlgn="auto" latinLnBrk="0" hangingPunct="1">
              <a:lnSpc>
                <a:spcPct val="85000"/>
              </a:lnSpc>
              <a:spcBef>
                <a:spcPts val="0"/>
              </a:spcBef>
              <a:spcAft>
                <a:spcPts val="0"/>
              </a:spcAft>
              <a:buClrTx/>
              <a:buSzTx/>
              <a:buFontTx/>
              <a:buNone/>
              <a:tabLst/>
              <a:defRPr/>
            </a:pPr>
            <a:r>
              <a:rPr kumimoji="0" lang="en-US" sz="5600" b="1"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SEIZE THE OPPORTUNITY</a:t>
            </a:r>
          </a:p>
        </p:txBody>
      </p:sp>
      <p:cxnSp>
        <p:nvCxnSpPr>
          <p:cNvPr id="22" name="Straight Connector 21">
            <a:extLst>
              <a:ext uri="{FF2B5EF4-FFF2-40B4-BE49-F238E27FC236}">
                <a16:creationId xmlns:a16="http://schemas.microsoft.com/office/drawing/2014/main" id="{D12BFD32-ECBA-2133-E56C-A8DC9967C411}"/>
              </a:ext>
            </a:extLst>
          </p:cNvPr>
          <p:cNvCxnSpPr>
            <a:cxnSpLocks/>
          </p:cNvCxnSpPr>
          <p:nvPr/>
        </p:nvCxnSpPr>
        <p:spPr>
          <a:xfrm rot="5400000">
            <a:off x="2964657" y="3705939"/>
            <a:ext cx="0" cy="2376000"/>
          </a:xfrm>
          <a:prstGeom prst="line">
            <a:avLst/>
          </a:prstGeom>
          <a:ln w="101600">
            <a:solidFill>
              <a:schemeClr val="bg1">
                <a:alpha val="39728"/>
              </a:schemeClr>
            </a:solidFill>
          </a:ln>
        </p:spPr>
        <p:style>
          <a:lnRef idx="1">
            <a:schemeClr val="accent1"/>
          </a:lnRef>
          <a:fillRef idx="0">
            <a:schemeClr val="accent1"/>
          </a:fillRef>
          <a:effectRef idx="0">
            <a:schemeClr val="accent1"/>
          </a:effectRef>
          <a:fontRef idx="minor">
            <a:schemeClr val="tx1"/>
          </a:fontRef>
        </p:style>
      </p:cxnSp>
      <p:sp>
        <p:nvSpPr>
          <p:cNvPr id="40" name="CaixaDeTexto 7">
            <a:extLst>
              <a:ext uri="{FF2B5EF4-FFF2-40B4-BE49-F238E27FC236}">
                <a16:creationId xmlns:a16="http://schemas.microsoft.com/office/drawing/2014/main" id="{0F1E43BE-A85C-18F0-C438-B2F55870CA39}"/>
              </a:ext>
            </a:extLst>
          </p:cNvPr>
          <p:cNvSpPr txBox="1"/>
          <p:nvPr/>
        </p:nvSpPr>
        <p:spPr>
          <a:xfrm>
            <a:off x="1706085" y="3937390"/>
            <a:ext cx="2448840" cy="798680"/>
          </a:xfrm>
          <a:prstGeom prst="rect">
            <a:avLst/>
          </a:prstGeom>
          <a:noFill/>
        </p:spPr>
        <p:txBody>
          <a:bodyPr wrap="square" rtlCol="0">
            <a:spAutoFit/>
          </a:bodyPr>
          <a:lstStyle>
            <a:defPPr>
              <a:defRPr lang="en-US"/>
            </a:defPPr>
            <a:lvl1pPr>
              <a:lnSpc>
                <a:spcPct val="85000"/>
              </a:lnSpc>
              <a:defRPr sz="4400" spc="-150">
                <a:solidFill>
                  <a:srgbClr val="2B4FF4"/>
                </a:solidFill>
                <a:latin typeface="Inter" panose="020B0502030000000004" pitchFamily="34" charset="0"/>
                <a:ea typeface="Inter" panose="020B0502030000000004" pitchFamily="34" charset="0"/>
                <a:cs typeface="Arial" panose="020B0604020202020204" pitchFamily="34" charset="0"/>
              </a:defRPr>
            </a:lvl1pPr>
          </a:lstStyle>
          <a:p>
            <a:pPr marL="0" marR="0" lvl="0" indent="0" algn="l" defTabSz="914400" rtl="0" eaLnBrk="1" fontAlgn="auto" latinLnBrk="0" hangingPunct="1">
              <a:lnSpc>
                <a:spcPct val="85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Sell upfits as easily and as quickly as you sell F&amp;I or warranties</a:t>
            </a:r>
          </a:p>
        </p:txBody>
      </p:sp>
      <p:sp>
        <p:nvSpPr>
          <p:cNvPr id="41" name="CaixaDeTexto 7">
            <a:extLst>
              <a:ext uri="{FF2B5EF4-FFF2-40B4-BE49-F238E27FC236}">
                <a16:creationId xmlns:a16="http://schemas.microsoft.com/office/drawing/2014/main" id="{4A8C8548-8198-BD96-8174-E4E0A552BEB7}"/>
              </a:ext>
            </a:extLst>
          </p:cNvPr>
          <p:cNvSpPr txBox="1"/>
          <p:nvPr/>
        </p:nvSpPr>
        <p:spPr>
          <a:xfrm>
            <a:off x="5460895" y="4172839"/>
            <a:ext cx="2094736" cy="563231"/>
          </a:xfrm>
          <a:prstGeom prst="rect">
            <a:avLst/>
          </a:prstGeom>
          <a:noFill/>
        </p:spPr>
        <p:txBody>
          <a:bodyPr wrap="square" rtlCol="0">
            <a:spAutoFit/>
          </a:bodyPr>
          <a:lstStyle>
            <a:defPPr>
              <a:defRPr lang="en-US"/>
            </a:defPPr>
            <a:lvl1pPr>
              <a:lnSpc>
                <a:spcPct val="85000"/>
              </a:lnSpc>
              <a:defRPr sz="4400" spc="-150">
                <a:solidFill>
                  <a:srgbClr val="2B4FF4"/>
                </a:solidFill>
                <a:latin typeface="Inter" panose="020B0502030000000004" pitchFamily="34" charset="0"/>
                <a:ea typeface="Inter" panose="020B0502030000000004" pitchFamily="34" charset="0"/>
                <a:cs typeface="Arial" panose="020B0604020202020204" pitchFamily="34" charset="0"/>
              </a:defRPr>
            </a:lvl1pPr>
          </a:lstStyle>
          <a:p>
            <a:pPr marL="0" marR="0" lvl="0" indent="0" algn="l" defTabSz="914400" rtl="0" eaLnBrk="1" fontAlgn="auto" latinLnBrk="0" hangingPunct="1">
              <a:lnSpc>
                <a:spcPct val="85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Source upfit parts in days, not weeks</a:t>
            </a:r>
          </a:p>
        </p:txBody>
      </p:sp>
      <p:cxnSp>
        <p:nvCxnSpPr>
          <p:cNvPr id="60" name="Straight Connector 59">
            <a:extLst>
              <a:ext uri="{FF2B5EF4-FFF2-40B4-BE49-F238E27FC236}">
                <a16:creationId xmlns:a16="http://schemas.microsoft.com/office/drawing/2014/main" id="{A243F4BB-E7AF-D762-29B4-729843604A26}"/>
              </a:ext>
            </a:extLst>
          </p:cNvPr>
          <p:cNvCxnSpPr>
            <a:cxnSpLocks/>
          </p:cNvCxnSpPr>
          <p:nvPr/>
        </p:nvCxnSpPr>
        <p:spPr>
          <a:xfrm rot="5400000">
            <a:off x="6507956" y="3849939"/>
            <a:ext cx="0" cy="2088000"/>
          </a:xfrm>
          <a:prstGeom prst="line">
            <a:avLst/>
          </a:prstGeom>
          <a:ln w="101600">
            <a:solidFill>
              <a:schemeClr val="bg1">
                <a:alpha val="39728"/>
              </a:schemeClr>
            </a:solidFill>
          </a:ln>
        </p:spPr>
        <p:style>
          <a:lnRef idx="1">
            <a:schemeClr val="accent1"/>
          </a:lnRef>
          <a:fillRef idx="0">
            <a:schemeClr val="accent1"/>
          </a:fillRef>
          <a:effectRef idx="0">
            <a:schemeClr val="accent1"/>
          </a:effectRef>
          <a:fontRef idx="minor">
            <a:schemeClr val="tx1"/>
          </a:fontRef>
        </p:style>
      </p:cxnSp>
      <p:sp>
        <p:nvSpPr>
          <p:cNvPr id="42" name="CaixaDeTexto 7">
            <a:extLst>
              <a:ext uri="{FF2B5EF4-FFF2-40B4-BE49-F238E27FC236}">
                <a16:creationId xmlns:a16="http://schemas.microsoft.com/office/drawing/2014/main" id="{FE3D92E1-3B56-CA92-269B-46E4AD09C809}"/>
              </a:ext>
            </a:extLst>
          </p:cNvPr>
          <p:cNvSpPr txBox="1"/>
          <p:nvPr/>
        </p:nvSpPr>
        <p:spPr>
          <a:xfrm>
            <a:off x="8786952" y="3937390"/>
            <a:ext cx="2566848" cy="798680"/>
          </a:xfrm>
          <a:prstGeom prst="rect">
            <a:avLst/>
          </a:prstGeom>
          <a:noFill/>
        </p:spPr>
        <p:txBody>
          <a:bodyPr wrap="square" rtlCol="0">
            <a:spAutoFit/>
          </a:bodyPr>
          <a:lstStyle>
            <a:defPPr>
              <a:defRPr lang="en-US"/>
            </a:defPPr>
            <a:lvl1pPr>
              <a:lnSpc>
                <a:spcPct val="85000"/>
              </a:lnSpc>
              <a:defRPr sz="4400" spc="-150">
                <a:solidFill>
                  <a:srgbClr val="2B4FF4"/>
                </a:solidFill>
                <a:latin typeface="Inter" panose="020B0502030000000004" pitchFamily="34" charset="0"/>
                <a:ea typeface="Inter" panose="020B0502030000000004" pitchFamily="34" charset="0"/>
                <a:cs typeface="Arial" panose="020B0604020202020204" pitchFamily="34" charset="0"/>
              </a:defRPr>
            </a:lvl1pPr>
          </a:lstStyle>
          <a:p>
            <a:pPr marL="0" marR="0" lvl="0" indent="0" algn="l" defTabSz="914400" rtl="0" eaLnBrk="1" fontAlgn="auto" latinLnBrk="0" hangingPunct="1">
              <a:lnSpc>
                <a:spcPct val="85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And expose your inventory to the largest audience possible </a:t>
            </a:r>
          </a:p>
        </p:txBody>
      </p:sp>
      <p:cxnSp>
        <p:nvCxnSpPr>
          <p:cNvPr id="61" name="Straight Connector 60">
            <a:extLst>
              <a:ext uri="{FF2B5EF4-FFF2-40B4-BE49-F238E27FC236}">
                <a16:creationId xmlns:a16="http://schemas.microsoft.com/office/drawing/2014/main" id="{A5142322-AEEB-4FCB-8704-A0FAE69445F2}"/>
              </a:ext>
            </a:extLst>
          </p:cNvPr>
          <p:cNvCxnSpPr>
            <a:cxnSpLocks/>
          </p:cNvCxnSpPr>
          <p:nvPr/>
        </p:nvCxnSpPr>
        <p:spPr>
          <a:xfrm rot="5400000">
            <a:off x="10051256" y="3705939"/>
            <a:ext cx="0" cy="2376000"/>
          </a:xfrm>
          <a:prstGeom prst="line">
            <a:avLst/>
          </a:prstGeom>
          <a:ln w="101600">
            <a:solidFill>
              <a:schemeClr val="bg1">
                <a:alpha val="39728"/>
              </a:schemeClr>
            </a:solidFill>
          </a:ln>
        </p:spPr>
        <p:style>
          <a:lnRef idx="1">
            <a:schemeClr val="accent1"/>
          </a:lnRef>
          <a:fillRef idx="0">
            <a:schemeClr val="accent1"/>
          </a:fillRef>
          <a:effectRef idx="0">
            <a:schemeClr val="accent1"/>
          </a:effectRef>
          <a:fontRef idx="minor">
            <a:schemeClr val="tx1"/>
          </a:fontRef>
        </p:style>
      </p:cxnSp>
      <p:grpSp>
        <p:nvGrpSpPr>
          <p:cNvPr id="72" name="Group 71">
            <a:extLst>
              <a:ext uri="{FF2B5EF4-FFF2-40B4-BE49-F238E27FC236}">
                <a16:creationId xmlns:a16="http://schemas.microsoft.com/office/drawing/2014/main" id="{5D977649-9B59-2A0B-AB2E-1C44DF2664D8}"/>
              </a:ext>
            </a:extLst>
          </p:cNvPr>
          <p:cNvGrpSpPr/>
          <p:nvPr/>
        </p:nvGrpSpPr>
        <p:grpSpPr>
          <a:xfrm>
            <a:off x="11024975" y="6397282"/>
            <a:ext cx="939323" cy="234329"/>
            <a:chOff x="10208131" y="5713698"/>
            <a:chExt cx="1754791" cy="406640"/>
          </a:xfrm>
          <a:solidFill>
            <a:schemeClr val="bg1"/>
          </a:solidFill>
        </p:grpSpPr>
        <p:sp>
          <p:nvSpPr>
            <p:cNvPr id="73" name="Freeform: Shape 12">
              <a:extLst>
                <a:ext uri="{FF2B5EF4-FFF2-40B4-BE49-F238E27FC236}">
                  <a16:creationId xmlns:a16="http://schemas.microsoft.com/office/drawing/2014/main" id="{E7B03C8D-69C4-EF78-3452-E0B8A121B975}"/>
                </a:ext>
              </a:extLst>
            </p:cNvPr>
            <p:cNvSpPr/>
            <p:nvPr/>
          </p:nvSpPr>
          <p:spPr>
            <a:xfrm>
              <a:off x="10538649" y="5820950"/>
              <a:ext cx="275558" cy="298608"/>
            </a:xfrm>
            <a:custGeom>
              <a:avLst/>
              <a:gdLst>
                <a:gd name="connsiteX0" fmla="*/ 137217 w 275558"/>
                <a:gd name="connsiteY0" fmla="*/ 235351 h 298608"/>
                <a:gd name="connsiteX1" fmla="*/ 62636 w 275558"/>
                <a:gd name="connsiteY1" fmla="*/ 149626 h 298608"/>
                <a:gd name="connsiteX2" fmla="*/ 137217 w 275558"/>
                <a:gd name="connsiteY2" fmla="*/ 63901 h 298608"/>
                <a:gd name="connsiteX3" fmla="*/ 211893 w 275558"/>
                <a:gd name="connsiteY3" fmla="*/ 149626 h 298608"/>
                <a:gd name="connsiteX4" fmla="*/ 137217 w 275558"/>
                <a:gd name="connsiteY4" fmla="*/ 235351 h 298608"/>
                <a:gd name="connsiteX5" fmla="*/ 137217 w 275558"/>
                <a:gd name="connsiteY5" fmla="*/ -107 h 298608"/>
                <a:gd name="connsiteX6" fmla="*/ -515 w 275558"/>
                <a:gd name="connsiteY6" fmla="*/ 151531 h 298608"/>
                <a:gd name="connsiteX7" fmla="*/ 137217 w 275558"/>
                <a:gd name="connsiteY7" fmla="*/ 298502 h 298608"/>
                <a:gd name="connsiteX8" fmla="*/ 275044 w 275558"/>
                <a:gd name="connsiteY8" fmla="*/ 151531 h 298608"/>
                <a:gd name="connsiteX9" fmla="*/ 137217 w 275558"/>
                <a:gd name="connsiteY9" fmla="*/ -107 h 298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5558" h="298608">
                  <a:moveTo>
                    <a:pt x="137217" y="235351"/>
                  </a:moveTo>
                  <a:cubicBezTo>
                    <a:pt x="93021" y="235351"/>
                    <a:pt x="62636" y="204395"/>
                    <a:pt x="62636" y="149626"/>
                  </a:cubicBezTo>
                  <a:cubicBezTo>
                    <a:pt x="62636" y="97906"/>
                    <a:pt x="91877" y="63901"/>
                    <a:pt x="137217" y="63901"/>
                  </a:cubicBezTo>
                  <a:cubicBezTo>
                    <a:pt x="182556" y="63901"/>
                    <a:pt x="211893" y="98382"/>
                    <a:pt x="211893" y="149626"/>
                  </a:cubicBezTo>
                  <a:cubicBezTo>
                    <a:pt x="211893" y="204776"/>
                    <a:pt x="181508" y="235351"/>
                    <a:pt x="137217" y="235351"/>
                  </a:cubicBezTo>
                  <a:moveTo>
                    <a:pt x="137217" y="-107"/>
                  </a:moveTo>
                  <a:cubicBezTo>
                    <a:pt x="51492" y="-107"/>
                    <a:pt x="-515" y="73998"/>
                    <a:pt x="-515" y="151531"/>
                  </a:cubicBezTo>
                  <a:cubicBezTo>
                    <a:pt x="-515" y="223921"/>
                    <a:pt x="45396" y="298502"/>
                    <a:pt x="137217" y="298502"/>
                  </a:cubicBezTo>
                  <a:cubicBezTo>
                    <a:pt x="229038" y="298502"/>
                    <a:pt x="275044" y="223921"/>
                    <a:pt x="275044" y="151531"/>
                  </a:cubicBezTo>
                  <a:cubicBezTo>
                    <a:pt x="275044" y="73998"/>
                    <a:pt x="223418" y="-107"/>
                    <a:pt x="137217" y="-107"/>
                  </a:cubicBezTo>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4" name="Freeform: Shape 14">
              <a:extLst>
                <a:ext uri="{FF2B5EF4-FFF2-40B4-BE49-F238E27FC236}">
                  <a16:creationId xmlns:a16="http://schemas.microsoft.com/office/drawing/2014/main" id="{9F65620E-BBE2-21E9-5475-0CD0D638E268}"/>
                </a:ext>
              </a:extLst>
            </p:cNvPr>
            <p:cNvSpPr/>
            <p:nvPr/>
          </p:nvSpPr>
          <p:spPr>
            <a:xfrm>
              <a:off x="11678315" y="5821141"/>
              <a:ext cx="284607" cy="292703"/>
            </a:xfrm>
            <a:custGeom>
              <a:avLst/>
              <a:gdLst>
                <a:gd name="connsiteX0" fmla="*/ 284093 w 284607"/>
                <a:gd name="connsiteY0" fmla="*/ 227160 h 292703"/>
                <a:gd name="connsiteX1" fmla="*/ 284093 w 284607"/>
                <a:gd name="connsiteY1" fmla="*/ 292597 h 292703"/>
                <a:gd name="connsiteX2" fmla="*/ 214369 w 284607"/>
                <a:gd name="connsiteY2" fmla="*/ 292597 h 292703"/>
                <a:gd name="connsiteX3" fmla="*/ 172078 w 284607"/>
                <a:gd name="connsiteY3" fmla="*/ 250306 h 292703"/>
                <a:gd name="connsiteX4" fmla="*/ 172078 w 284607"/>
                <a:gd name="connsiteY4" fmla="*/ 250210 h 292703"/>
                <a:gd name="connsiteX5" fmla="*/ 172078 w 284607"/>
                <a:gd name="connsiteY5" fmla="*/ 103144 h 292703"/>
                <a:gd name="connsiteX6" fmla="*/ 122072 w 284607"/>
                <a:gd name="connsiteY6" fmla="*/ 59996 h 292703"/>
                <a:gd name="connsiteX7" fmla="*/ 64922 w 284607"/>
                <a:gd name="connsiteY7" fmla="*/ 131815 h 292703"/>
                <a:gd name="connsiteX8" fmla="*/ 64922 w 284607"/>
                <a:gd name="connsiteY8" fmla="*/ 292597 h 292703"/>
                <a:gd name="connsiteX9" fmla="*/ -515 w 284607"/>
                <a:gd name="connsiteY9" fmla="*/ 292597 h 292703"/>
                <a:gd name="connsiteX10" fmla="*/ -515 w 284607"/>
                <a:gd name="connsiteY10" fmla="*/ 5513 h 292703"/>
                <a:gd name="connsiteX11" fmla="*/ 62636 w 284607"/>
                <a:gd name="connsiteY11" fmla="*/ 5513 h 292703"/>
                <a:gd name="connsiteX12" fmla="*/ 62636 w 284607"/>
                <a:gd name="connsiteY12" fmla="*/ 28468 h 292703"/>
                <a:gd name="connsiteX13" fmla="*/ 145313 w 284607"/>
                <a:gd name="connsiteY13" fmla="*/ -107 h 292703"/>
                <a:gd name="connsiteX14" fmla="*/ 237801 w 284607"/>
                <a:gd name="connsiteY14" fmla="*/ 89524 h 292703"/>
                <a:gd name="connsiteX15" fmla="*/ 237801 w 284607"/>
                <a:gd name="connsiteY15" fmla="*/ 211920 h 292703"/>
                <a:gd name="connsiteX16" fmla="*/ 253041 w 284607"/>
                <a:gd name="connsiteY16" fmla="*/ 227350 h 292703"/>
                <a:gd name="connsiteX17" fmla="*/ 253136 w 284607"/>
                <a:gd name="connsiteY17" fmla="*/ 227350 h 292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607" h="292703">
                  <a:moveTo>
                    <a:pt x="284093" y="227160"/>
                  </a:moveTo>
                  <a:lnTo>
                    <a:pt x="284093" y="292597"/>
                  </a:lnTo>
                  <a:lnTo>
                    <a:pt x="214369" y="292597"/>
                  </a:lnTo>
                  <a:cubicBezTo>
                    <a:pt x="191014" y="292597"/>
                    <a:pt x="172078" y="273661"/>
                    <a:pt x="172078" y="250306"/>
                  </a:cubicBezTo>
                  <a:cubicBezTo>
                    <a:pt x="172078" y="250277"/>
                    <a:pt x="172078" y="250239"/>
                    <a:pt x="172078" y="250210"/>
                  </a:cubicBezTo>
                  <a:lnTo>
                    <a:pt x="172078" y="103144"/>
                  </a:lnTo>
                  <a:cubicBezTo>
                    <a:pt x="172078" y="76093"/>
                    <a:pt x="151314" y="59996"/>
                    <a:pt x="122072" y="59996"/>
                  </a:cubicBezTo>
                  <a:cubicBezTo>
                    <a:pt x="75590" y="59996"/>
                    <a:pt x="64922" y="100858"/>
                    <a:pt x="64922" y="131815"/>
                  </a:cubicBezTo>
                  <a:lnTo>
                    <a:pt x="64922" y="292597"/>
                  </a:lnTo>
                  <a:lnTo>
                    <a:pt x="-515" y="292597"/>
                  </a:lnTo>
                  <a:lnTo>
                    <a:pt x="-515" y="5513"/>
                  </a:lnTo>
                  <a:lnTo>
                    <a:pt x="62636" y="5513"/>
                  </a:lnTo>
                  <a:lnTo>
                    <a:pt x="62636" y="28468"/>
                  </a:lnTo>
                  <a:cubicBezTo>
                    <a:pt x="86296" y="10104"/>
                    <a:pt x="115357" y="65"/>
                    <a:pt x="145313" y="-107"/>
                  </a:cubicBezTo>
                  <a:cubicBezTo>
                    <a:pt x="195224" y="-107"/>
                    <a:pt x="237801" y="26373"/>
                    <a:pt x="237801" y="89524"/>
                  </a:cubicBezTo>
                  <a:lnTo>
                    <a:pt x="237801" y="211920"/>
                  </a:lnTo>
                  <a:cubicBezTo>
                    <a:pt x="237753" y="220388"/>
                    <a:pt x="244573" y="227293"/>
                    <a:pt x="253041" y="227350"/>
                  </a:cubicBezTo>
                  <a:cubicBezTo>
                    <a:pt x="253070" y="227350"/>
                    <a:pt x="253108" y="227350"/>
                    <a:pt x="253136" y="22735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5" name="Freeform: Shape 15">
              <a:extLst>
                <a:ext uri="{FF2B5EF4-FFF2-40B4-BE49-F238E27FC236}">
                  <a16:creationId xmlns:a16="http://schemas.microsoft.com/office/drawing/2014/main" id="{A2563041-8E72-0F77-B007-9455C6A85B50}"/>
                </a:ext>
              </a:extLst>
            </p:cNvPr>
            <p:cNvSpPr/>
            <p:nvPr/>
          </p:nvSpPr>
          <p:spPr>
            <a:xfrm>
              <a:off x="11371896" y="5819988"/>
              <a:ext cx="277463" cy="300350"/>
            </a:xfrm>
            <a:custGeom>
              <a:avLst/>
              <a:gdLst>
                <a:gd name="connsiteX0" fmla="*/ 213322 w 277463"/>
                <a:gd name="connsiteY0" fmla="*/ 191450 h 300350"/>
                <a:gd name="connsiteX1" fmla="*/ 145218 w 277463"/>
                <a:gd name="connsiteY1" fmla="*/ 236885 h 300350"/>
                <a:gd name="connsiteX2" fmla="*/ 69875 w 277463"/>
                <a:gd name="connsiteY2" fmla="*/ 150207 h 300350"/>
                <a:gd name="connsiteX3" fmla="*/ 145218 w 277463"/>
                <a:gd name="connsiteY3" fmla="*/ 63339 h 300350"/>
                <a:gd name="connsiteX4" fmla="*/ 213322 w 277463"/>
                <a:gd name="connsiteY4" fmla="*/ 110202 h 300350"/>
                <a:gd name="connsiteX5" fmla="*/ 220466 w 277463"/>
                <a:gd name="connsiteY5" fmla="*/ 150207 h 300350"/>
                <a:gd name="connsiteX6" fmla="*/ 213322 w 277463"/>
                <a:gd name="connsiteY6" fmla="*/ 191450 h 300350"/>
                <a:gd name="connsiteX7" fmla="*/ 206368 w 277463"/>
                <a:gd name="connsiteY7" fmla="*/ 7618 h 300350"/>
                <a:gd name="connsiteX8" fmla="*/ 206368 w 277463"/>
                <a:gd name="connsiteY8" fmla="*/ 18000 h 300350"/>
                <a:gd name="connsiteX9" fmla="*/ 138360 w 277463"/>
                <a:gd name="connsiteY9" fmla="*/ -97 h 300350"/>
                <a:gd name="connsiteX10" fmla="*/ -515 w 277463"/>
                <a:gd name="connsiteY10" fmla="*/ 152303 h 300350"/>
                <a:gd name="connsiteX11" fmla="*/ 138360 w 277463"/>
                <a:gd name="connsiteY11" fmla="*/ 300226 h 300350"/>
                <a:gd name="connsiteX12" fmla="*/ 206368 w 277463"/>
                <a:gd name="connsiteY12" fmla="*/ 283653 h 300350"/>
                <a:gd name="connsiteX13" fmla="*/ 206368 w 277463"/>
                <a:gd name="connsiteY13" fmla="*/ 291273 h 300350"/>
                <a:gd name="connsiteX14" fmla="*/ 276949 w 277463"/>
                <a:gd name="connsiteY14" fmla="*/ 291273 h 300350"/>
                <a:gd name="connsiteX15" fmla="*/ 276949 w 277463"/>
                <a:gd name="connsiteY15" fmla="*/ 7618 h 300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7463" h="300350">
                  <a:moveTo>
                    <a:pt x="213322" y="191450"/>
                  </a:moveTo>
                  <a:cubicBezTo>
                    <a:pt x="203015" y="219873"/>
                    <a:pt x="175422" y="238275"/>
                    <a:pt x="145218" y="236885"/>
                  </a:cubicBezTo>
                  <a:cubicBezTo>
                    <a:pt x="100546" y="236885"/>
                    <a:pt x="69875" y="205738"/>
                    <a:pt x="69875" y="150207"/>
                  </a:cubicBezTo>
                  <a:cubicBezTo>
                    <a:pt x="69875" y="98010"/>
                    <a:pt x="99593" y="63339"/>
                    <a:pt x="145218" y="63339"/>
                  </a:cubicBezTo>
                  <a:cubicBezTo>
                    <a:pt x="175707" y="62463"/>
                    <a:pt x="203254" y="81418"/>
                    <a:pt x="213322" y="110202"/>
                  </a:cubicBezTo>
                  <a:cubicBezTo>
                    <a:pt x="218274" y="122947"/>
                    <a:pt x="220694" y="136539"/>
                    <a:pt x="220466" y="150207"/>
                  </a:cubicBezTo>
                  <a:cubicBezTo>
                    <a:pt x="220675" y="164276"/>
                    <a:pt x="218256" y="178268"/>
                    <a:pt x="213322" y="191450"/>
                  </a:cubicBezTo>
                  <a:moveTo>
                    <a:pt x="206368" y="7618"/>
                  </a:moveTo>
                  <a:lnTo>
                    <a:pt x="206368" y="18000"/>
                  </a:lnTo>
                  <a:cubicBezTo>
                    <a:pt x="185775" y="5875"/>
                    <a:pt x="162258" y="-383"/>
                    <a:pt x="138360" y="-97"/>
                  </a:cubicBezTo>
                  <a:cubicBezTo>
                    <a:pt x="51492" y="-97"/>
                    <a:pt x="-515" y="74388"/>
                    <a:pt x="-515" y="152303"/>
                  </a:cubicBezTo>
                  <a:cubicBezTo>
                    <a:pt x="-515" y="225074"/>
                    <a:pt x="45681" y="300226"/>
                    <a:pt x="138360" y="300226"/>
                  </a:cubicBezTo>
                  <a:cubicBezTo>
                    <a:pt x="162077" y="300607"/>
                    <a:pt x="185490" y="294902"/>
                    <a:pt x="206368" y="283653"/>
                  </a:cubicBezTo>
                  <a:lnTo>
                    <a:pt x="206368" y="291273"/>
                  </a:lnTo>
                  <a:lnTo>
                    <a:pt x="276949" y="291273"/>
                  </a:lnTo>
                  <a:lnTo>
                    <a:pt x="276949" y="7618"/>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6" name="Freeform: Shape 17">
              <a:extLst>
                <a:ext uri="{FF2B5EF4-FFF2-40B4-BE49-F238E27FC236}">
                  <a16:creationId xmlns:a16="http://schemas.microsoft.com/office/drawing/2014/main" id="{350954E3-86DF-3C1D-2F3F-39D494381588}"/>
                </a:ext>
              </a:extLst>
            </p:cNvPr>
            <p:cNvSpPr/>
            <p:nvPr/>
          </p:nvSpPr>
          <p:spPr>
            <a:xfrm>
              <a:off x="10833829" y="5713698"/>
              <a:ext cx="521874" cy="400145"/>
            </a:xfrm>
            <a:custGeom>
              <a:avLst/>
              <a:gdLst>
                <a:gd name="connsiteX0" fmla="*/ 520884 w 521874"/>
                <a:gd name="connsiteY0" fmla="*/ 196775 h 400145"/>
                <a:gd name="connsiteX1" fmla="*/ 520884 w 521874"/>
                <a:gd name="connsiteY1" fmla="*/ 400039 h 400145"/>
                <a:gd name="connsiteX2" fmla="*/ 455352 w 521874"/>
                <a:gd name="connsiteY2" fmla="*/ 400039 h 400145"/>
                <a:gd name="connsiteX3" fmla="*/ 455352 w 521874"/>
                <a:gd name="connsiteY3" fmla="*/ 210586 h 400145"/>
                <a:gd name="connsiteX4" fmla="*/ 407727 w 521874"/>
                <a:gd name="connsiteY4" fmla="*/ 167438 h 400145"/>
                <a:gd name="connsiteX5" fmla="*/ 352482 w 521874"/>
                <a:gd name="connsiteY5" fmla="*/ 244972 h 400145"/>
                <a:gd name="connsiteX6" fmla="*/ 352482 w 521874"/>
                <a:gd name="connsiteY6" fmla="*/ 400039 h 400145"/>
                <a:gd name="connsiteX7" fmla="*/ 287045 w 521874"/>
                <a:gd name="connsiteY7" fmla="*/ 400039 h 400145"/>
                <a:gd name="connsiteX8" fmla="*/ 287045 w 521874"/>
                <a:gd name="connsiteY8" fmla="*/ 210586 h 400145"/>
                <a:gd name="connsiteX9" fmla="*/ 239420 w 521874"/>
                <a:gd name="connsiteY9" fmla="*/ 167438 h 400145"/>
                <a:gd name="connsiteX10" fmla="*/ 184270 w 521874"/>
                <a:gd name="connsiteY10" fmla="*/ 244972 h 400145"/>
                <a:gd name="connsiteX11" fmla="*/ 184270 w 521874"/>
                <a:gd name="connsiteY11" fmla="*/ 400039 h 400145"/>
                <a:gd name="connsiteX12" fmla="*/ 44634 w 521874"/>
                <a:gd name="connsiteY12" fmla="*/ 400039 h 400145"/>
                <a:gd name="connsiteX13" fmla="*/ -515 w 521874"/>
                <a:gd name="connsiteY13" fmla="*/ 360986 h 400145"/>
                <a:gd name="connsiteX14" fmla="*/ -515 w 521874"/>
                <a:gd name="connsiteY14" fmla="*/ -107 h 400145"/>
                <a:gd name="connsiteX15" fmla="*/ 65494 w 521874"/>
                <a:gd name="connsiteY15" fmla="*/ -107 h 400145"/>
                <a:gd name="connsiteX16" fmla="*/ 65494 w 521874"/>
                <a:gd name="connsiteY16" fmla="*/ 319933 h 400145"/>
                <a:gd name="connsiteX17" fmla="*/ 78257 w 521874"/>
                <a:gd name="connsiteY17" fmla="*/ 333840 h 400145"/>
                <a:gd name="connsiteX18" fmla="*/ 79972 w 521874"/>
                <a:gd name="connsiteY18" fmla="*/ 333840 h 400145"/>
                <a:gd name="connsiteX19" fmla="*/ 119405 w 521874"/>
                <a:gd name="connsiteY19" fmla="*/ 333840 h 400145"/>
                <a:gd name="connsiteX20" fmla="*/ 119405 w 521874"/>
                <a:gd name="connsiteY20" fmla="*/ 112860 h 400145"/>
                <a:gd name="connsiteX21" fmla="*/ 182556 w 521874"/>
                <a:gd name="connsiteY21" fmla="*/ 112860 h 400145"/>
                <a:gd name="connsiteX22" fmla="*/ 182556 w 521874"/>
                <a:gd name="connsiteY22" fmla="*/ 135910 h 400145"/>
                <a:gd name="connsiteX23" fmla="*/ 262947 w 521874"/>
                <a:gd name="connsiteY23" fmla="*/ 107335 h 400145"/>
                <a:gd name="connsiteX24" fmla="*/ 340480 w 521874"/>
                <a:gd name="connsiteY24" fmla="*/ 145435 h 400145"/>
                <a:gd name="connsiteX25" fmla="*/ 431159 w 521874"/>
                <a:gd name="connsiteY25" fmla="*/ 107335 h 400145"/>
                <a:gd name="connsiteX26" fmla="*/ 521360 w 521874"/>
                <a:gd name="connsiteY26" fmla="*/ 196966 h 400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21874" h="400145">
                  <a:moveTo>
                    <a:pt x="520884" y="196775"/>
                  </a:moveTo>
                  <a:lnTo>
                    <a:pt x="520884" y="400039"/>
                  </a:lnTo>
                  <a:lnTo>
                    <a:pt x="455352" y="400039"/>
                  </a:lnTo>
                  <a:lnTo>
                    <a:pt x="455352" y="210586"/>
                  </a:lnTo>
                  <a:cubicBezTo>
                    <a:pt x="455352" y="183535"/>
                    <a:pt x="436302" y="167438"/>
                    <a:pt x="407727" y="167438"/>
                  </a:cubicBezTo>
                  <a:cubicBezTo>
                    <a:pt x="361149" y="167438"/>
                    <a:pt x="352482" y="213920"/>
                    <a:pt x="352482" y="244972"/>
                  </a:cubicBezTo>
                  <a:lnTo>
                    <a:pt x="352482" y="400039"/>
                  </a:lnTo>
                  <a:lnTo>
                    <a:pt x="287045" y="400039"/>
                  </a:lnTo>
                  <a:lnTo>
                    <a:pt x="287045" y="210586"/>
                  </a:lnTo>
                  <a:cubicBezTo>
                    <a:pt x="287045" y="183535"/>
                    <a:pt x="267519" y="167438"/>
                    <a:pt x="239420" y="167438"/>
                  </a:cubicBezTo>
                  <a:cubicBezTo>
                    <a:pt x="192938" y="167438"/>
                    <a:pt x="184270" y="213920"/>
                    <a:pt x="184270" y="244972"/>
                  </a:cubicBezTo>
                  <a:lnTo>
                    <a:pt x="184270" y="400039"/>
                  </a:lnTo>
                  <a:lnTo>
                    <a:pt x="44634" y="400039"/>
                  </a:lnTo>
                  <a:cubicBezTo>
                    <a:pt x="21945" y="400124"/>
                    <a:pt x="2676" y="383456"/>
                    <a:pt x="-515" y="360986"/>
                  </a:cubicBezTo>
                  <a:lnTo>
                    <a:pt x="-515" y="-107"/>
                  </a:lnTo>
                  <a:lnTo>
                    <a:pt x="65494" y="-107"/>
                  </a:lnTo>
                  <a:lnTo>
                    <a:pt x="65494" y="319933"/>
                  </a:lnTo>
                  <a:cubicBezTo>
                    <a:pt x="65684" y="327106"/>
                    <a:pt x="71132" y="333030"/>
                    <a:pt x="78257" y="333840"/>
                  </a:cubicBezTo>
                  <a:lnTo>
                    <a:pt x="79972" y="333840"/>
                  </a:lnTo>
                  <a:lnTo>
                    <a:pt x="119405" y="333840"/>
                  </a:lnTo>
                  <a:lnTo>
                    <a:pt x="119405" y="112860"/>
                  </a:lnTo>
                  <a:lnTo>
                    <a:pt x="182556" y="112860"/>
                  </a:lnTo>
                  <a:lnTo>
                    <a:pt x="182556" y="135910"/>
                  </a:lnTo>
                  <a:cubicBezTo>
                    <a:pt x="204892" y="116756"/>
                    <a:pt x="233533" y="106573"/>
                    <a:pt x="262947" y="107335"/>
                  </a:cubicBezTo>
                  <a:cubicBezTo>
                    <a:pt x="296284" y="107335"/>
                    <a:pt x="324955" y="118861"/>
                    <a:pt x="340480" y="145435"/>
                  </a:cubicBezTo>
                  <a:cubicBezTo>
                    <a:pt x="364084" y="120661"/>
                    <a:pt x="396944" y="106859"/>
                    <a:pt x="431159" y="107335"/>
                  </a:cubicBezTo>
                  <a:cubicBezTo>
                    <a:pt x="481069" y="107335"/>
                    <a:pt x="521360" y="133815"/>
                    <a:pt x="521360" y="196966"/>
                  </a:cubicBezTo>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7" name="Freeform: Shape 18">
              <a:extLst>
                <a:ext uri="{FF2B5EF4-FFF2-40B4-BE49-F238E27FC236}">
                  <a16:creationId xmlns:a16="http://schemas.microsoft.com/office/drawing/2014/main" id="{9976EF26-C270-2672-00EA-1E3460B5150E}"/>
                </a:ext>
              </a:extLst>
            </p:cNvPr>
            <p:cNvSpPr/>
            <p:nvPr/>
          </p:nvSpPr>
          <p:spPr>
            <a:xfrm>
              <a:off x="10208131" y="5723223"/>
              <a:ext cx="326231" cy="390525"/>
            </a:xfrm>
            <a:custGeom>
              <a:avLst/>
              <a:gdLst>
                <a:gd name="connsiteX0" fmla="*/ 325717 w 326231"/>
                <a:gd name="connsiteY0" fmla="*/ 324982 h 390525"/>
                <a:gd name="connsiteX1" fmla="*/ 325717 w 326231"/>
                <a:gd name="connsiteY1" fmla="*/ 390418 h 390525"/>
                <a:gd name="connsiteX2" fmla="*/ 265423 w 326231"/>
                <a:gd name="connsiteY2" fmla="*/ 390418 h 390525"/>
                <a:gd name="connsiteX3" fmla="*/ 220275 w 326231"/>
                <a:gd name="connsiteY3" fmla="*/ 351366 h 390525"/>
                <a:gd name="connsiteX4" fmla="*/ 220275 w 326231"/>
                <a:gd name="connsiteY4" fmla="*/ 230113 h 390525"/>
                <a:gd name="connsiteX5" fmla="*/ 67875 w 326231"/>
                <a:gd name="connsiteY5" fmla="*/ 230113 h 390525"/>
                <a:gd name="connsiteX6" fmla="*/ 67875 w 326231"/>
                <a:gd name="connsiteY6" fmla="*/ 390418 h 390525"/>
                <a:gd name="connsiteX7" fmla="*/ -515 w 326231"/>
                <a:gd name="connsiteY7" fmla="*/ 390418 h 390525"/>
                <a:gd name="connsiteX8" fmla="*/ -515 w 326231"/>
                <a:gd name="connsiteY8" fmla="*/ -107 h 390525"/>
                <a:gd name="connsiteX9" fmla="*/ 67875 w 326231"/>
                <a:gd name="connsiteY9" fmla="*/ -107 h 390525"/>
                <a:gd name="connsiteX10" fmla="*/ 67875 w 326231"/>
                <a:gd name="connsiteY10" fmla="*/ 161818 h 390525"/>
                <a:gd name="connsiteX11" fmla="*/ 220275 w 326231"/>
                <a:gd name="connsiteY11" fmla="*/ 161818 h 390525"/>
                <a:gd name="connsiteX12" fmla="*/ 220275 w 326231"/>
                <a:gd name="connsiteY12" fmla="*/ -107 h 390525"/>
                <a:gd name="connsiteX13" fmla="*/ 288569 w 326231"/>
                <a:gd name="connsiteY13" fmla="*/ -107 h 390525"/>
                <a:gd name="connsiteX14" fmla="*/ 288569 w 326231"/>
                <a:gd name="connsiteY14" fmla="*/ 310313 h 390525"/>
                <a:gd name="connsiteX15" fmla="*/ 303905 w 326231"/>
                <a:gd name="connsiteY15" fmla="*/ 324886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6231" h="390525">
                  <a:moveTo>
                    <a:pt x="325717" y="324982"/>
                  </a:moveTo>
                  <a:lnTo>
                    <a:pt x="325717" y="390418"/>
                  </a:lnTo>
                  <a:lnTo>
                    <a:pt x="265423" y="390418"/>
                  </a:lnTo>
                  <a:cubicBezTo>
                    <a:pt x="242735" y="390504"/>
                    <a:pt x="223466" y="373835"/>
                    <a:pt x="220275" y="351366"/>
                  </a:cubicBezTo>
                  <a:lnTo>
                    <a:pt x="220275" y="230113"/>
                  </a:lnTo>
                  <a:lnTo>
                    <a:pt x="67875" y="230113"/>
                  </a:lnTo>
                  <a:lnTo>
                    <a:pt x="67875" y="390418"/>
                  </a:lnTo>
                  <a:lnTo>
                    <a:pt x="-515" y="390418"/>
                  </a:lnTo>
                  <a:lnTo>
                    <a:pt x="-515" y="-107"/>
                  </a:lnTo>
                  <a:lnTo>
                    <a:pt x="67875" y="-107"/>
                  </a:lnTo>
                  <a:lnTo>
                    <a:pt x="67875" y="161818"/>
                  </a:lnTo>
                  <a:lnTo>
                    <a:pt x="220275" y="161818"/>
                  </a:lnTo>
                  <a:lnTo>
                    <a:pt x="220275" y="-107"/>
                  </a:lnTo>
                  <a:lnTo>
                    <a:pt x="288569" y="-107"/>
                  </a:lnTo>
                  <a:lnTo>
                    <a:pt x="288569" y="310313"/>
                  </a:lnTo>
                  <a:cubicBezTo>
                    <a:pt x="288979" y="318486"/>
                    <a:pt x="295723" y="324896"/>
                    <a:pt x="303905" y="324886"/>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3344922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38"/>
                                        </p:tgtEl>
                                        <p:attrNameLst>
                                          <p:attrName>style.visibility</p:attrName>
                                        </p:attrNameLst>
                                      </p:cBhvr>
                                      <p:to>
                                        <p:strVal val="visible"/>
                                      </p:to>
                                    </p:set>
                                    <p:animEffect transition="in" filter="fade">
                                      <p:cBhvr>
                                        <p:cTn id="10" dur="750"/>
                                        <p:tgtEl>
                                          <p:spTgt spid="38"/>
                                        </p:tgtEl>
                                      </p:cBhvr>
                                    </p:animEffect>
                                  </p:childTnLst>
                                </p:cTn>
                              </p:par>
                              <p:par>
                                <p:cTn id="11" presetID="63" presetClass="path" presetSubtype="0" decel="100000" fill="hold" grpId="1" nodeType="withEffect">
                                  <p:stCondLst>
                                    <p:cond delay="250"/>
                                  </p:stCondLst>
                                  <p:childTnLst>
                                    <p:animMotion origin="layout" path="M 4.79167E-6 -3.33333E-6 L 0.08268 -3.33333E-6 " pathEditMode="relative" rAng="0" ptsTypes="AA">
                                      <p:cBhvr>
                                        <p:cTn id="12" dur="1250" spd="-100000" fill="hold"/>
                                        <p:tgtEl>
                                          <p:spTgt spid="38"/>
                                        </p:tgtEl>
                                        <p:attrNameLst>
                                          <p:attrName>ppt_x</p:attrName>
                                          <p:attrName>ppt_y</p:attrName>
                                        </p:attrNameLst>
                                      </p:cBhvr>
                                      <p:rCtr x="4128" y="0"/>
                                    </p:animMotion>
                                  </p:childTnLst>
                                </p:cTn>
                              </p:par>
                              <p:par>
                                <p:cTn id="13" presetID="10" presetClass="entr" presetSubtype="0" fill="hold" grpId="0" nodeType="withEffect">
                                  <p:stCondLst>
                                    <p:cond delay="25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750"/>
                                        <p:tgtEl>
                                          <p:spTgt spid="39"/>
                                        </p:tgtEl>
                                      </p:cBhvr>
                                    </p:animEffect>
                                  </p:childTnLst>
                                </p:cTn>
                              </p:par>
                              <p:par>
                                <p:cTn id="16" presetID="35" presetClass="path" presetSubtype="0" decel="100000" fill="hold" grpId="1" nodeType="withEffect">
                                  <p:stCondLst>
                                    <p:cond delay="250"/>
                                  </p:stCondLst>
                                  <p:childTnLst>
                                    <p:animMotion origin="layout" path="M -4.79167E-6 3.33333E-6 L -0.07083 3.33333E-6 " pathEditMode="relative" rAng="0" ptsTypes="AA">
                                      <p:cBhvr>
                                        <p:cTn id="17" dur="1250" spd="-100000" fill="hold"/>
                                        <p:tgtEl>
                                          <p:spTgt spid="39"/>
                                        </p:tgtEl>
                                        <p:attrNameLst>
                                          <p:attrName>ppt_x</p:attrName>
                                          <p:attrName>ppt_y</p:attrName>
                                        </p:attrNameLst>
                                      </p:cBhvr>
                                      <p:rCtr x="-3542" y="0"/>
                                    </p:animMotion>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53"/>
                                        </p:tgtEl>
                                        <p:attrNameLst>
                                          <p:attrName>style.visibility</p:attrName>
                                        </p:attrNameLst>
                                      </p:cBhvr>
                                      <p:to>
                                        <p:strVal val="visible"/>
                                      </p:to>
                                    </p:set>
                                    <p:animEffect transition="in" filter="fade">
                                      <p:cBhvr>
                                        <p:cTn id="21" dur="1000"/>
                                        <p:tgtEl>
                                          <p:spTgt spid="53"/>
                                        </p:tgtEl>
                                      </p:cBhvr>
                                    </p:animEffect>
                                  </p:childTnLst>
                                </p:cTn>
                              </p:par>
                              <p:par>
                                <p:cTn id="22" presetID="22" presetClass="entr" presetSubtype="8" fill="hold" nodeType="withEffect">
                                  <p:stCondLst>
                                    <p:cond delay="500"/>
                                  </p:stCondLst>
                                  <p:childTnLst>
                                    <p:set>
                                      <p:cBhvr>
                                        <p:cTn id="23" dur="1" fill="hold">
                                          <p:stCondLst>
                                            <p:cond delay="0"/>
                                          </p:stCondLst>
                                        </p:cTn>
                                        <p:tgtEl>
                                          <p:spTgt spid="22"/>
                                        </p:tgtEl>
                                        <p:attrNameLst>
                                          <p:attrName>style.visibility</p:attrName>
                                        </p:attrNameLst>
                                      </p:cBhvr>
                                      <p:to>
                                        <p:strVal val="visible"/>
                                      </p:to>
                                    </p:set>
                                    <p:animEffect transition="in" filter="wipe(left)">
                                      <p:cBhvr>
                                        <p:cTn id="24" dur="500"/>
                                        <p:tgtEl>
                                          <p:spTgt spid="22"/>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500"/>
                                        <p:tgtEl>
                                          <p:spTgt spid="40"/>
                                        </p:tgtEl>
                                      </p:cBhvr>
                                    </p:animEffect>
                                  </p:childTnLst>
                                </p:cTn>
                              </p:par>
                              <p:par>
                                <p:cTn id="28" presetID="35" presetClass="path" presetSubtype="0" decel="100000" fill="hold" grpId="1" nodeType="withEffect">
                                  <p:stCondLst>
                                    <p:cond delay="500"/>
                                  </p:stCondLst>
                                  <p:childTnLst>
                                    <p:animMotion origin="layout" path="M -4.58333E-6 4.07407E-6 L -0.02838 4.07407E-6 " pathEditMode="relative" rAng="0" ptsTypes="AA">
                                      <p:cBhvr>
                                        <p:cTn id="29" dur="1000" spd="-100000" fill="hold"/>
                                        <p:tgtEl>
                                          <p:spTgt spid="40"/>
                                        </p:tgtEl>
                                        <p:attrNameLst>
                                          <p:attrName>ppt_x</p:attrName>
                                          <p:attrName>ppt_y</p:attrName>
                                        </p:attrNameLst>
                                      </p:cBhvr>
                                      <p:rCtr x="-1419" y="0"/>
                                    </p:animMotion>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60"/>
                                        </p:tgtEl>
                                        <p:attrNameLst>
                                          <p:attrName>style.visibility</p:attrName>
                                        </p:attrNameLst>
                                      </p:cBhvr>
                                      <p:to>
                                        <p:strVal val="visible"/>
                                      </p:to>
                                    </p:set>
                                    <p:animEffect transition="in" filter="wipe(left)">
                                      <p:cBhvr>
                                        <p:cTn id="33" dur="500"/>
                                        <p:tgtEl>
                                          <p:spTgt spid="6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fade">
                                      <p:cBhvr>
                                        <p:cTn id="36" dur="500"/>
                                        <p:tgtEl>
                                          <p:spTgt spid="41"/>
                                        </p:tgtEl>
                                      </p:cBhvr>
                                    </p:animEffect>
                                  </p:childTnLst>
                                </p:cTn>
                              </p:par>
                              <p:par>
                                <p:cTn id="37" presetID="35" presetClass="path" presetSubtype="0" decel="100000" fill="hold" grpId="1" nodeType="withEffect">
                                  <p:stCondLst>
                                    <p:cond delay="0"/>
                                  </p:stCondLst>
                                  <p:childTnLst>
                                    <p:animMotion origin="layout" path="M -3.95833E-6 2.96296E-6 L -0.02838 2.96296E-6 " pathEditMode="relative" rAng="0" ptsTypes="AA">
                                      <p:cBhvr>
                                        <p:cTn id="38" dur="1000" spd="-100000" fill="hold"/>
                                        <p:tgtEl>
                                          <p:spTgt spid="41"/>
                                        </p:tgtEl>
                                        <p:attrNameLst>
                                          <p:attrName>ppt_x</p:attrName>
                                          <p:attrName>ppt_y</p:attrName>
                                        </p:attrNameLst>
                                      </p:cBhvr>
                                      <p:rCtr x="-1419" y="0"/>
                                    </p:animMotion>
                                  </p:childTnLst>
                                </p:cTn>
                              </p:par>
                            </p:childTnLst>
                          </p:cTn>
                        </p:par>
                        <p:par>
                          <p:cTn id="39" fill="hold">
                            <p:stCondLst>
                              <p:cond delay="4000"/>
                            </p:stCondLst>
                            <p:childTnLst>
                              <p:par>
                                <p:cTn id="40" presetID="22" presetClass="entr" presetSubtype="8" fill="hold" nodeType="afterEffect">
                                  <p:stCondLst>
                                    <p:cond delay="0"/>
                                  </p:stCondLst>
                                  <p:childTnLst>
                                    <p:set>
                                      <p:cBhvr>
                                        <p:cTn id="41" dur="1" fill="hold">
                                          <p:stCondLst>
                                            <p:cond delay="0"/>
                                          </p:stCondLst>
                                        </p:cTn>
                                        <p:tgtEl>
                                          <p:spTgt spid="61"/>
                                        </p:tgtEl>
                                        <p:attrNameLst>
                                          <p:attrName>style.visibility</p:attrName>
                                        </p:attrNameLst>
                                      </p:cBhvr>
                                      <p:to>
                                        <p:strVal val="visible"/>
                                      </p:to>
                                    </p:set>
                                    <p:animEffect transition="in" filter="wipe(left)">
                                      <p:cBhvr>
                                        <p:cTn id="42" dur="500"/>
                                        <p:tgtEl>
                                          <p:spTgt spid="6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fade">
                                      <p:cBhvr>
                                        <p:cTn id="45" dur="500"/>
                                        <p:tgtEl>
                                          <p:spTgt spid="42"/>
                                        </p:tgtEl>
                                      </p:cBhvr>
                                    </p:animEffect>
                                  </p:childTnLst>
                                </p:cTn>
                              </p:par>
                              <p:par>
                                <p:cTn id="46" presetID="35" presetClass="path" presetSubtype="0" decel="100000" fill="hold" grpId="1" nodeType="withEffect">
                                  <p:stCondLst>
                                    <p:cond delay="0"/>
                                  </p:stCondLst>
                                  <p:childTnLst>
                                    <p:animMotion origin="layout" path="M -1.45833E-6 4.07407E-6 L -0.02838 4.07407E-6 " pathEditMode="relative" rAng="0" ptsTypes="AA">
                                      <p:cBhvr>
                                        <p:cTn id="47" dur="1000" spd="-100000" fill="hold"/>
                                        <p:tgtEl>
                                          <p:spTgt spid="42"/>
                                        </p:tgtEl>
                                        <p:attrNameLst>
                                          <p:attrName>ppt_x</p:attrName>
                                          <p:attrName>ppt_y</p:attrName>
                                        </p:attrNameLst>
                                      </p:cBhvr>
                                      <p:rCtr x="-141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8" grpId="1"/>
      <p:bldP spid="39" grpId="0"/>
      <p:bldP spid="39" grpId="1"/>
      <p:bldP spid="40" grpId="0"/>
      <p:bldP spid="40" grpId="1"/>
      <p:bldP spid="41" grpId="0"/>
      <p:bldP spid="41" grpId="1"/>
      <p:bldP spid="42" grpId="0"/>
      <p:bldP spid="42"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a:extLst>
              <a:ext uri="{FF2B5EF4-FFF2-40B4-BE49-F238E27FC236}">
                <a16:creationId xmlns:a16="http://schemas.microsoft.com/office/drawing/2014/main" id="{44A8BED4-0A77-FC90-339B-106450E479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1715"/>
            <a:ext cx="12192000" cy="6859715"/>
          </a:xfrm>
          <a:prstGeom prst="rect">
            <a:avLst/>
          </a:prstGeom>
        </p:spPr>
      </p:pic>
      <p:pic>
        <p:nvPicPr>
          <p:cNvPr id="32" name="Picture 31">
            <a:extLst>
              <a:ext uri="{FF2B5EF4-FFF2-40B4-BE49-F238E27FC236}">
                <a16:creationId xmlns:a16="http://schemas.microsoft.com/office/drawing/2014/main" id="{885366A0-E9CC-43ED-6536-4453EEFAEEC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1715"/>
            <a:ext cx="12192000" cy="6859715"/>
          </a:xfrm>
          <a:prstGeom prst="rect">
            <a:avLst/>
          </a:prstGeom>
        </p:spPr>
      </p:pic>
      <p:pic>
        <p:nvPicPr>
          <p:cNvPr id="33" name="Picture 32">
            <a:extLst>
              <a:ext uri="{FF2B5EF4-FFF2-40B4-BE49-F238E27FC236}">
                <a16:creationId xmlns:a16="http://schemas.microsoft.com/office/drawing/2014/main" id="{CB99C310-D8D2-598B-F29F-70BDE557F429}"/>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2615" r="10935" b="3679"/>
          <a:stretch/>
        </p:blipFill>
        <p:spPr>
          <a:xfrm>
            <a:off x="2931885" y="-480685"/>
            <a:ext cx="9855200" cy="6178072"/>
          </a:xfrm>
          <a:prstGeom prst="rect">
            <a:avLst/>
          </a:prstGeom>
        </p:spPr>
      </p:pic>
      <p:sp>
        <p:nvSpPr>
          <p:cNvPr id="2" name="Title 1">
            <a:extLst>
              <a:ext uri="{FF2B5EF4-FFF2-40B4-BE49-F238E27FC236}">
                <a16:creationId xmlns:a16="http://schemas.microsoft.com/office/drawing/2014/main" id="{773B94A7-E019-4EC7-B627-CD9769C4F589}"/>
              </a:ext>
            </a:extLst>
          </p:cNvPr>
          <p:cNvSpPr>
            <a:spLocks noGrp="1"/>
          </p:cNvSpPr>
          <p:nvPr>
            <p:ph type="title"/>
          </p:nvPr>
        </p:nvSpPr>
        <p:spPr>
          <a:xfrm>
            <a:off x="3882572" y="5497852"/>
            <a:ext cx="2422978" cy="901474"/>
          </a:xfrm>
        </p:spPr>
        <p:txBody>
          <a:bodyPr>
            <a:normAutofit/>
          </a:bodyPr>
          <a:lstStyle/>
          <a:p>
            <a:r>
              <a:rPr lang="en-US" sz="2800" dirty="0">
                <a:latin typeface="Arial" panose="020B0604020202020204" pitchFamily="34" charset="0"/>
                <a:cs typeface="Arial" panose="020B0604020202020204" pitchFamily="34" charset="0"/>
              </a:rPr>
              <a:t>UPFITS CAN</a:t>
            </a:r>
          </a:p>
        </p:txBody>
      </p:sp>
      <p:grpSp>
        <p:nvGrpSpPr>
          <p:cNvPr id="34" name="Group 33">
            <a:extLst>
              <a:ext uri="{FF2B5EF4-FFF2-40B4-BE49-F238E27FC236}">
                <a16:creationId xmlns:a16="http://schemas.microsoft.com/office/drawing/2014/main" id="{B5443909-3B38-8150-86F4-708A94D6A18E}"/>
              </a:ext>
            </a:extLst>
          </p:cNvPr>
          <p:cNvGrpSpPr/>
          <p:nvPr/>
        </p:nvGrpSpPr>
        <p:grpSpPr>
          <a:xfrm>
            <a:off x="11024975" y="6397282"/>
            <a:ext cx="939323" cy="234329"/>
            <a:chOff x="10208131" y="5713698"/>
            <a:chExt cx="1754791" cy="406640"/>
          </a:xfrm>
          <a:solidFill>
            <a:schemeClr val="bg1"/>
          </a:solidFill>
        </p:grpSpPr>
        <p:sp>
          <p:nvSpPr>
            <p:cNvPr id="35" name="Freeform: Shape 12">
              <a:extLst>
                <a:ext uri="{FF2B5EF4-FFF2-40B4-BE49-F238E27FC236}">
                  <a16:creationId xmlns:a16="http://schemas.microsoft.com/office/drawing/2014/main" id="{F90571E5-9A1C-006D-DC3B-99FC3323C023}"/>
                </a:ext>
              </a:extLst>
            </p:cNvPr>
            <p:cNvSpPr/>
            <p:nvPr/>
          </p:nvSpPr>
          <p:spPr>
            <a:xfrm>
              <a:off x="10538649" y="5820950"/>
              <a:ext cx="275558" cy="298608"/>
            </a:xfrm>
            <a:custGeom>
              <a:avLst/>
              <a:gdLst>
                <a:gd name="connsiteX0" fmla="*/ 137217 w 275558"/>
                <a:gd name="connsiteY0" fmla="*/ 235351 h 298608"/>
                <a:gd name="connsiteX1" fmla="*/ 62636 w 275558"/>
                <a:gd name="connsiteY1" fmla="*/ 149626 h 298608"/>
                <a:gd name="connsiteX2" fmla="*/ 137217 w 275558"/>
                <a:gd name="connsiteY2" fmla="*/ 63901 h 298608"/>
                <a:gd name="connsiteX3" fmla="*/ 211893 w 275558"/>
                <a:gd name="connsiteY3" fmla="*/ 149626 h 298608"/>
                <a:gd name="connsiteX4" fmla="*/ 137217 w 275558"/>
                <a:gd name="connsiteY4" fmla="*/ 235351 h 298608"/>
                <a:gd name="connsiteX5" fmla="*/ 137217 w 275558"/>
                <a:gd name="connsiteY5" fmla="*/ -107 h 298608"/>
                <a:gd name="connsiteX6" fmla="*/ -515 w 275558"/>
                <a:gd name="connsiteY6" fmla="*/ 151531 h 298608"/>
                <a:gd name="connsiteX7" fmla="*/ 137217 w 275558"/>
                <a:gd name="connsiteY7" fmla="*/ 298502 h 298608"/>
                <a:gd name="connsiteX8" fmla="*/ 275044 w 275558"/>
                <a:gd name="connsiteY8" fmla="*/ 151531 h 298608"/>
                <a:gd name="connsiteX9" fmla="*/ 137217 w 275558"/>
                <a:gd name="connsiteY9" fmla="*/ -107 h 298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5558" h="298608">
                  <a:moveTo>
                    <a:pt x="137217" y="235351"/>
                  </a:moveTo>
                  <a:cubicBezTo>
                    <a:pt x="93021" y="235351"/>
                    <a:pt x="62636" y="204395"/>
                    <a:pt x="62636" y="149626"/>
                  </a:cubicBezTo>
                  <a:cubicBezTo>
                    <a:pt x="62636" y="97906"/>
                    <a:pt x="91877" y="63901"/>
                    <a:pt x="137217" y="63901"/>
                  </a:cubicBezTo>
                  <a:cubicBezTo>
                    <a:pt x="182556" y="63901"/>
                    <a:pt x="211893" y="98382"/>
                    <a:pt x="211893" y="149626"/>
                  </a:cubicBezTo>
                  <a:cubicBezTo>
                    <a:pt x="211893" y="204776"/>
                    <a:pt x="181508" y="235351"/>
                    <a:pt x="137217" y="235351"/>
                  </a:cubicBezTo>
                  <a:moveTo>
                    <a:pt x="137217" y="-107"/>
                  </a:moveTo>
                  <a:cubicBezTo>
                    <a:pt x="51492" y="-107"/>
                    <a:pt x="-515" y="73998"/>
                    <a:pt x="-515" y="151531"/>
                  </a:cubicBezTo>
                  <a:cubicBezTo>
                    <a:pt x="-515" y="223921"/>
                    <a:pt x="45396" y="298502"/>
                    <a:pt x="137217" y="298502"/>
                  </a:cubicBezTo>
                  <a:cubicBezTo>
                    <a:pt x="229038" y="298502"/>
                    <a:pt x="275044" y="223921"/>
                    <a:pt x="275044" y="151531"/>
                  </a:cubicBezTo>
                  <a:cubicBezTo>
                    <a:pt x="275044" y="73998"/>
                    <a:pt x="223418" y="-107"/>
                    <a:pt x="137217" y="-107"/>
                  </a:cubicBezTo>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Freeform: Shape 14">
              <a:extLst>
                <a:ext uri="{FF2B5EF4-FFF2-40B4-BE49-F238E27FC236}">
                  <a16:creationId xmlns:a16="http://schemas.microsoft.com/office/drawing/2014/main" id="{0668A0B6-A2E3-D653-7A91-C00EF5DCB233}"/>
                </a:ext>
              </a:extLst>
            </p:cNvPr>
            <p:cNvSpPr/>
            <p:nvPr/>
          </p:nvSpPr>
          <p:spPr>
            <a:xfrm>
              <a:off x="11678315" y="5821141"/>
              <a:ext cx="284607" cy="292703"/>
            </a:xfrm>
            <a:custGeom>
              <a:avLst/>
              <a:gdLst>
                <a:gd name="connsiteX0" fmla="*/ 284093 w 284607"/>
                <a:gd name="connsiteY0" fmla="*/ 227160 h 292703"/>
                <a:gd name="connsiteX1" fmla="*/ 284093 w 284607"/>
                <a:gd name="connsiteY1" fmla="*/ 292597 h 292703"/>
                <a:gd name="connsiteX2" fmla="*/ 214369 w 284607"/>
                <a:gd name="connsiteY2" fmla="*/ 292597 h 292703"/>
                <a:gd name="connsiteX3" fmla="*/ 172078 w 284607"/>
                <a:gd name="connsiteY3" fmla="*/ 250306 h 292703"/>
                <a:gd name="connsiteX4" fmla="*/ 172078 w 284607"/>
                <a:gd name="connsiteY4" fmla="*/ 250210 h 292703"/>
                <a:gd name="connsiteX5" fmla="*/ 172078 w 284607"/>
                <a:gd name="connsiteY5" fmla="*/ 103144 h 292703"/>
                <a:gd name="connsiteX6" fmla="*/ 122072 w 284607"/>
                <a:gd name="connsiteY6" fmla="*/ 59996 h 292703"/>
                <a:gd name="connsiteX7" fmla="*/ 64922 w 284607"/>
                <a:gd name="connsiteY7" fmla="*/ 131815 h 292703"/>
                <a:gd name="connsiteX8" fmla="*/ 64922 w 284607"/>
                <a:gd name="connsiteY8" fmla="*/ 292597 h 292703"/>
                <a:gd name="connsiteX9" fmla="*/ -515 w 284607"/>
                <a:gd name="connsiteY9" fmla="*/ 292597 h 292703"/>
                <a:gd name="connsiteX10" fmla="*/ -515 w 284607"/>
                <a:gd name="connsiteY10" fmla="*/ 5513 h 292703"/>
                <a:gd name="connsiteX11" fmla="*/ 62636 w 284607"/>
                <a:gd name="connsiteY11" fmla="*/ 5513 h 292703"/>
                <a:gd name="connsiteX12" fmla="*/ 62636 w 284607"/>
                <a:gd name="connsiteY12" fmla="*/ 28468 h 292703"/>
                <a:gd name="connsiteX13" fmla="*/ 145313 w 284607"/>
                <a:gd name="connsiteY13" fmla="*/ -107 h 292703"/>
                <a:gd name="connsiteX14" fmla="*/ 237801 w 284607"/>
                <a:gd name="connsiteY14" fmla="*/ 89524 h 292703"/>
                <a:gd name="connsiteX15" fmla="*/ 237801 w 284607"/>
                <a:gd name="connsiteY15" fmla="*/ 211920 h 292703"/>
                <a:gd name="connsiteX16" fmla="*/ 253041 w 284607"/>
                <a:gd name="connsiteY16" fmla="*/ 227350 h 292703"/>
                <a:gd name="connsiteX17" fmla="*/ 253136 w 284607"/>
                <a:gd name="connsiteY17" fmla="*/ 227350 h 292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607" h="292703">
                  <a:moveTo>
                    <a:pt x="284093" y="227160"/>
                  </a:moveTo>
                  <a:lnTo>
                    <a:pt x="284093" y="292597"/>
                  </a:lnTo>
                  <a:lnTo>
                    <a:pt x="214369" y="292597"/>
                  </a:lnTo>
                  <a:cubicBezTo>
                    <a:pt x="191014" y="292597"/>
                    <a:pt x="172078" y="273661"/>
                    <a:pt x="172078" y="250306"/>
                  </a:cubicBezTo>
                  <a:cubicBezTo>
                    <a:pt x="172078" y="250277"/>
                    <a:pt x="172078" y="250239"/>
                    <a:pt x="172078" y="250210"/>
                  </a:cubicBezTo>
                  <a:lnTo>
                    <a:pt x="172078" y="103144"/>
                  </a:lnTo>
                  <a:cubicBezTo>
                    <a:pt x="172078" y="76093"/>
                    <a:pt x="151314" y="59996"/>
                    <a:pt x="122072" y="59996"/>
                  </a:cubicBezTo>
                  <a:cubicBezTo>
                    <a:pt x="75590" y="59996"/>
                    <a:pt x="64922" y="100858"/>
                    <a:pt x="64922" y="131815"/>
                  </a:cubicBezTo>
                  <a:lnTo>
                    <a:pt x="64922" y="292597"/>
                  </a:lnTo>
                  <a:lnTo>
                    <a:pt x="-515" y="292597"/>
                  </a:lnTo>
                  <a:lnTo>
                    <a:pt x="-515" y="5513"/>
                  </a:lnTo>
                  <a:lnTo>
                    <a:pt x="62636" y="5513"/>
                  </a:lnTo>
                  <a:lnTo>
                    <a:pt x="62636" y="28468"/>
                  </a:lnTo>
                  <a:cubicBezTo>
                    <a:pt x="86296" y="10104"/>
                    <a:pt x="115357" y="65"/>
                    <a:pt x="145313" y="-107"/>
                  </a:cubicBezTo>
                  <a:cubicBezTo>
                    <a:pt x="195224" y="-107"/>
                    <a:pt x="237801" y="26373"/>
                    <a:pt x="237801" y="89524"/>
                  </a:cubicBezTo>
                  <a:lnTo>
                    <a:pt x="237801" y="211920"/>
                  </a:lnTo>
                  <a:cubicBezTo>
                    <a:pt x="237753" y="220388"/>
                    <a:pt x="244573" y="227293"/>
                    <a:pt x="253041" y="227350"/>
                  </a:cubicBezTo>
                  <a:cubicBezTo>
                    <a:pt x="253070" y="227350"/>
                    <a:pt x="253108" y="227350"/>
                    <a:pt x="253136" y="22735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 name="Freeform: Shape 15">
              <a:extLst>
                <a:ext uri="{FF2B5EF4-FFF2-40B4-BE49-F238E27FC236}">
                  <a16:creationId xmlns:a16="http://schemas.microsoft.com/office/drawing/2014/main" id="{92BEC95D-0535-7D4D-0C1F-D3149E4747AC}"/>
                </a:ext>
              </a:extLst>
            </p:cNvPr>
            <p:cNvSpPr/>
            <p:nvPr/>
          </p:nvSpPr>
          <p:spPr>
            <a:xfrm>
              <a:off x="11371896" y="5819988"/>
              <a:ext cx="277463" cy="300350"/>
            </a:xfrm>
            <a:custGeom>
              <a:avLst/>
              <a:gdLst>
                <a:gd name="connsiteX0" fmla="*/ 213322 w 277463"/>
                <a:gd name="connsiteY0" fmla="*/ 191450 h 300350"/>
                <a:gd name="connsiteX1" fmla="*/ 145218 w 277463"/>
                <a:gd name="connsiteY1" fmla="*/ 236885 h 300350"/>
                <a:gd name="connsiteX2" fmla="*/ 69875 w 277463"/>
                <a:gd name="connsiteY2" fmla="*/ 150207 h 300350"/>
                <a:gd name="connsiteX3" fmla="*/ 145218 w 277463"/>
                <a:gd name="connsiteY3" fmla="*/ 63339 h 300350"/>
                <a:gd name="connsiteX4" fmla="*/ 213322 w 277463"/>
                <a:gd name="connsiteY4" fmla="*/ 110202 h 300350"/>
                <a:gd name="connsiteX5" fmla="*/ 220466 w 277463"/>
                <a:gd name="connsiteY5" fmla="*/ 150207 h 300350"/>
                <a:gd name="connsiteX6" fmla="*/ 213322 w 277463"/>
                <a:gd name="connsiteY6" fmla="*/ 191450 h 300350"/>
                <a:gd name="connsiteX7" fmla="*/ 206368 w 277463"/>
                <a:gd name="connsiteY7" fmla="*/ 7618 h 300350"/>
                <a:gd name="connsiteX8" fmla="*/ 206368 w 277463"/>
                <a:gd name="connsiteY8" fmla="*/ 18000 h 300350"/>
                <a:gd name="connsiteX9" fmla="*/ 138360 w 277463"/>
                <a:gd name="connsiteY9" fmla="*/ -97 h 300350"/>
                <a:gd name="connsiteX10" fmla="*/ -515 w 277463"/>
                <a:gd name="connsiteY10" fmla="*/ 152303 h 300350"/>
                <a:gd name="connsiteX11" fmla="*/ 138360 w 277463"/>
                <a:gd name="connsiteY11" fmla="*/ 300226 h 300350"/>
                <a:gd name="connsiteX12" fmla="*/ 206368 w 277463"/>
                <a:gd name="connsiteY12" fmla="*/ 283653 h 300350"/>
                <a:gd name="connsiteX13" fmla="*/ 206368 w 277463"/>
                <a:gd name="connsiteY13" fmla="*/ 291273 h 300350"/>
                <a:gd name="connsiteX14" fmla="*/ 276949 w 277463"/>
                <a:gd name="connsiteY14" fmla="*/ 291273 h 300350"/>
                <a:gd name="connsiteX15" fmla="*/ 276949 w 277463"/>
                <a:gd name="connsiteY15" fmla="*/ 7618 h 300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7463" h="300350">
                  <a:moveTo>
                    <a:pt x="213322" y="191450"/>
                  </a:moveTo>
                  <a:cubicBezTo>
                    <a:pt x="203015" y="219873"/>
                    <a:pt x="175422" y="238275"/>
                    <a:pt x="145218" y="236885"/>
                  </a:cubicBezTo>
                  <a:cubicBezTo>
                    <a:pt x="100546" y="236885"/>
                    <a:pt x="69875" y="205738"/>
                    <a:pt x="69875" y="150207"/>
                  </a:cubicBezTo>
                  <a:cubicBezTo>
                    <a:pt x="69875" y="98010"/>
                    <a:pt x="99593" y="63339"/>
                    <a:pt x="145218" y="63339"/>
                  </a:cubicBezTo>
                  <a:cubicBezTo>
                    <a:pt x="175707" y="62463"/>
                    <a:pt x="203254" y="81418"/>
                    <a:pt x="213322" y="110202"/>
                  </a:cubicBezTo>
                  <a:cubicBezTo>
                    <a:pt x="218274" y="122947"/>
                    <a:pt x="220694" y="136539"/>
                    <a:pt x="220466" y="150207"/>
                  </a:cubicBezTo>
                  <a:cubicBezTo>
                    <a:pt x="220675" y="164276"/>
                    <a:pt x="218256" y="178268"/>
                    <a:pt x="213322" y="191450"/>
                  </a:cubicBezTo>
                  <a:moveTo>
                    <a:pt x="206368" y="7618"/>
                  </a:moveTo>
                  <a:lnTo>
                    <a:pt x="206368" y="18000"/>
                  </a:lnTo>
                  <a:cubicBezTo>
                    <a:pt x="185775" y="5875"/>
                    <a:pt x="162258" y="-383"/>
                    <a:pt x="138360" y="-97"/>
                  </a:cubicBezTo>
                  <a:cubicBezTo>
                    <a:pt x="51492" y="-97"/>
                    <a:pt x="-515" y="74388"/>
                    <a:pt x="-515" y="152303"/>
                  </a:cubicBezTo>
                  <a:cubicBezTo>
                    <a:pt x="-515" y="225074"/>
                    <a:pt x="45681" y="300226"/>
                    <a:pt x="138360" y="300226"/>
                  </a:cubicBezTo>
                  <a:cubicBezTo>
                    <a:pt x="162077" y="300607"/>
                    <a:pt x="185490" y="294902"/>
                    <a:pt x="206368" y="283653"/>
                  </a:cubicBezTo>
                  <a:lnTo>
                    <a:pt x="206368" y="291273"/>
                  </a:lnTo>
                  <a:lnTo>
                    <a:pt x="276949" y="291273"/>
                  </a:lnTo>
                  <a:lnTo>
                    <a:pt x="276949" y="7618"/>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 name="Freeform: Shape 17">
              <a:extLst>
                <a:ext uri="{FF2B5EF4-FFF2-40B4-BE49-F238E27FC236}">
                  <a16:creationId xmlns:a16="http://schemas.microsoft.com/office/drawing/2014/main" id="{347A0B32-3C35-71EC-FDAE-CD64AB308E16}"/>
                </a:ext>
              </a:extLst>
            </p:cNvPr>
            <p:cNvSpPr/>
            <p:nvPr/>
          </p:nvSpPr>
          <p:spPr>
            <a:xfrm>
              <a:off x="10833829" y="5713698"/>
              <a:ext cx="521874" cy="400145"/>
            </a:xfrm>
            <a:custGeom>
              <a:avLst/>
              <a:gdLst>
                <a:gd name="connsiteX0" fmla="*/ 520884 w 521874"/>
                <a:gd name="connsiteY0" fmla="*/ 196775 h 400145"/>
                <a:gd name="connsiteX1" fmla="*/ 520884 w 521874"/>
                <a:gd name="connsiteY1" fmla="*/ 400039 h 400145"/>
                <a:gd name="connsiteX2" fmla="*/ 455352 w 521874"/>
                <a:gd name="connsiteY2" fmla="*/ 400039 h 400145"/>
                <a:gd name="connsiteX3" fmla="*/ 455352 w 521874"/>
                <a:gd name="connsiteY3" fmla="*/ 210586 h 400145"/>
                <a:gd name="connsiteX4" fmla="*/ 407727 w 521874"/>
                <a:gd name="connsiteY4" fmla="*/ 167438 h 400145"/>
                <a:gd name="connsiteX5" fmla="*/ 352482 w 521874"/>
                <a:gd name="connsiteY5" fmla="*/ 244972 h 400145"/>
                <a:gd name="connsiteX6" fmla="*/ 352482 w 521874"/>
                <a:gd name="connsiteY6" fmla="*/ 400039 h 400145"/>
                <a:gd name="connsiteX7" fmla="*/ 287045 w 521874"/>
                <a:gd name="connsiteY7" fmla="*/ 400039 h 400145"/>
                <a:gd name="connsiteX8" fmla="*/ 287045 w 521874"/>
                <a:gd name="connsiteY8" fmla="*/ 210586 h 400145"/>
                <a:gd name="connsiteX9" fmla="*/ 239420 w 521874"/>
                <a:gd name="connsiteY9" fmla="*/ 167438 h 400145"/>
                <a:gd name="connsiteX10" fmla="*/ 184270 w 521874"/>
                <a:gd name="connsiteY10" fmla="*/ 244972 h 400145"/>
                <a:gd name="connsiteX11" fmla="*/ 184270 w 521874"/>
                <a:gd name="connsiteY11" fmla="*/ 400039 h 400145"/>
                <a:gd name="connsiteX12" fmla="*/ 44634 w 521874"/>
                <a:gd name="connsiteY12" fmla="*/ 400039 h 400145"/>
                <a:gd name="connsiteX13" fmla="*/ -515 w 521874"/>
                <a:gd name="connsiteY13" fmla="*/ 360986 h 400145"/>
                <a:gd name="connsiteX14" fmla="*/ -515 w 521874"/>
                <a:gd name="connsiteY14" fmla="*/ -107 h 400145"/>
                <a:gd name="connsiteX15" fmla="*/ 65494 w 521874"/>
                <a:gd name="connsiteY15" fmla="*/ -107 h 400145"/>
                <a:gd name="connsiteX16" fmla="*/ 65494 w 521874"/>
                <a:gd name="connsiteY16" fmla="*/ 319933 h 400145"/>
                <a:gd name="connsiteX17" fmla="*/ 78257 w 521874"/>
                <a:gd name="connsiteY17" fmla="*/ 333840 h 400145"/>
                <a:gd name="connsiteX18" fmla="*/ 79972 w 521874"/>
                <a:gd name="connsiteY18" fmla="*/ 333840 h 400145"/>
                <a:gd name="connsiteX19" fmla="*/ 119405 w 521874"/>
                <a:gd name="connsiteY19" fmla="*/ 333840 h 400145"/>
                <a:gd name="connsiteX20" fmla="*/ 119405 w 521874"/>
                <a:gd name="connsiteY20" fmla="*/ 112860 h 400145"/>
                <a:gd name="connsiteX21" fmla="*/ 182556 w 521874"/>
                <a:gd name="connsiteY21" fmla="*/ 112860 h 400145"/>
                <a:gd name="connsiteX22" fmla="*/ 182556 w 521874"/>
                <a:gd name="connsiteY22" fmla="*/ 135910 h 400145"/>
                <a:gd name="connsiteX23" fmla="*/ 262947 w 521874"/>
                <a:gd name="connsiteY23" fmla="*/ 107335 h 400145"/>
                <a:gd name="connsiteX24" fmla="*/ 340480 w 521874"/>
                <a:gd name="connsiteY24" fmla="*/ 145435 h 400145"/>
                <a:gd name="connsiteX25" fmla="*/ 431159 w 521874"/>
                <a:gd name="connsiteY25" fmla="*/ 107335 h 400145"/>
                <a:gd name="connsiteX26" fmla="*/ 521360 w 521874"/>
                <a:gd name="connsiteY26" fmla="*/ 196966 h 400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21874" h="400145">
                  <a:moveTo>
                    <a:pt x="520884" y="196775"/>
                  </a:moveTo>
                  <a:lnTo>
                    <a:pt x="520884" y="400039"/>
                  </a:lnTo>
                  <a:lnTo>
                    <a:pt x="455352" y="400039"/>
                  </a:lnTo>
                  <a:lnTo>
                    <a:pt x="455352" y="210586"/>
                  </a:lnTo>
                  <a:cubicBezTo>
                    <a:pt x="455352" y="183535"/>
                    <a:pt x="436302" y="167438"/>
                    <a:pt x="407727" y="167438"/>
                  </a:cubicBezTo>
                  <a:cubicBezTo>
                    <a:pt x="361149" y="167438"/>
                    <a:pt x="352482" y="213920"/>
                    <a:pt x="352482" y="244972"/>
                  </a:cubicBezTo>
                  <a:lnTo>
                    <a:pt x="352482" y="400039"/>
                  </a:lnTo>
                  <a:lnTo>
                    <a:pt x="287045" y="400039"/>
                  </a:lnTo>
                  <a:lnTo>
                    <a:pt x="287045" y="210586"/>
                  </a:lnTo>
                  <a:cubicBezTo>
                    <a:pt x="287045" y="183535"/>
                    <a:pt x="267519" y="167438"/>
                    <a:pt x="239420" y="167438"/>
                  </a:cubicBezTo>
                  <a:cubicBezTo>
                    <a:pt x="192938" y="167438"/>
                    <a:pt x="184270" y="213920"/>
                    <a:pt x="184270" y="244972"/>
                  </a:cubicBezTo>
                  <a:lnTo>
                    <a:pt x="184270" y="400039"/>
                  </a:lnTo>
                  <a:lnTo>
                    <a:pt x="44634" y="400039"/>
                  </a:lnTo>
                  <a:cubicBezTo>
                    <a:pt x="21945" y="400124"/>
                    <a:pt x="2676" y="383456"/>
                    <a:pt x="-515" y="360986"/>
                  </a:cubicBezTo>
                  <a:lnTo>
                    <a:pt x="-515" y="-107"/>
                  </a:lnTo>
                  <a:lnTo>
                    <a:pt x="65494" y="-107"/>
                  </a:lnTo>
                  <a:lnTo>
                    <a:pt x="65494" y="319933"/>
                  </a:lnTo>
                  <a:cubicBezTo>
                    <a:pt x="65684" y="327106"/>
                    <a:pt x="71132" y="333030"/>
                    <a:pt x="78257" y="333840"/>
                  </a:cubicBezTo>
                  <a:lnTo>
                    <a:pt x="79972" y="333840"/>
                  </a:lnTo>
                  <a:lnTo>
                    <a:pt x="119405" y="333840"/>
                  </a:lnTo>
                  <a:lnTo>
                    <a:pt x="119405" y="112860"/>
                  </a:lnTo>
                  <a:lnTo>
                    <a:pt x="182556" y="112860"/>
                  </a:lnTo>
                  <a:lnTo>
                    <a:pt x="182556" y="135910"/>
                  </a:lnTo>
                  <a:cubicBezTo>
                    <a:pt x="204892" y="116756"/>
                    <a:pt x="233533" y="106573"/>
                    <a:pt x="262947" y="107335"/>
                  </a:cubicBezTo>
                  <a:cubicBezTo>
                    <a:pt x="296284" y="107335"/>
                    <a:pt x="324955" y="118861"/>
                    <a:pt x="340480" y="145435"/>
                  </a:cubicBezTo>
                  <a:cubicBezTo>
                    <a:pt x="364084" y="120661"/>
                    <a:pt x="396944" y="106859"/>
                    <a:pt x="431159" y="107335"/>
                  </a:cubicBezTo>
                  <a:cubicBezTo>
                    <a:pt x="481069" y="107335"/>
                    <a:pt x="521360" y="133815"/>
                    <a:pt x="521360" y="196966"/>
                  </a:cubicBezTo>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 name="Freeform: Shape 18">
              <a:extLst>
                <a:ext uri="{FF2B5EF4-FFF2-40B4-BE49-F238E27FC236}">
                  <a16:creationId xmlns:a16="http://schemas.microsoft.com/office/drawing/2014/main" id="{9ECF2C72-38E4-3544-7E69-E8244002B1A2}"/>
                </a:ext>
              </a:extLst>
            </p:cNvPr>
            <p:cNvSpPr/>
            <p:nvPr/>
          </p:nvSpPr>
          <p:spPr>
            <a:xfrm>
              <a:off x="10208131" y="5723223"/>
              <a:ext cx="326231" cy="390525"/>
            </a:xfrm>
            <a:custGeom>
              <a:avLst/>
              <a:gdLst>
                <a:gd name="connsiteX0" fmla="*/ 325717 w 326231"/>
                <a:gd name="connsiteY0" fmla="*/ 324982 h 390525"/>
                <a:gd name="connsiteX1" fmla="*/ 325717 w 326231"/>
                <a:gd name="connsiteY1" fmla="*/ 390418 h 390525"/>
                <a:gd name="connsiteX2" fmla="*/ 265423 w 326231"/>
                <a:gd name="connsiteY2" fmla="*/ 390418 h 390525"/>
                <a:gd name="connsiteX3" fmla="*/ 220275 w 326231"/>
                <a:gd name="connsiteY3" fmla="*/ 351366 h 390525"/>
                <a:gd name="connsiteX4" fmla="*/ 220275 w 326231"/>
                <a:gd name="connsiteY4" fmla="*/ 230113 h 390525"/>
                <a:gd name="connsiteX5" fmla="*/ 67875 w 326231"/>
                <a:gd name="connsiteY5" fmla="*/ 230113 h 390525"/>
                <a:gd name="connsiteX6" fmla="*/ 67875 w 326231"/>
                <a:gd name="connsiteY6" fmla="*/ 390418 h 390525"/>
                <a:gd name="connsiteX7" fmla="*/ -515 w 326231"/>
                <a:gd name="connsiteY7" fmla="*/ 390418 h 390525"/>
                <a:gd name="connsiteX8" fmla="*/ -515 w 326231"/>
                <a:gd name="connsiteY8" fmla="*/ -107 h 390525"/>
                <a:gd name="connsiteX9" fmla="*/ 67875 w 326231"/>
                <a:gd name="connsiteY9" fmla="*/ -107 h 390525"/>
                <a:gd name="connsiteX10" fmla="*/ 67875 w 326231"/>
                <a:gd name="connsiteY10" fmla="*/ 161818 h 390525"/>
                <a:gd name="connsiteX11" fmla="*/ 220275 w 326231"/>
                <a:gd name="connsiteY11" fmla="*/ 161818 h 390525"/>
                <a:gd name="connsiteX12" fmla="*/ 220275 w 326231"/>
                <a:gd name="connsiteY12" fmla="*/ -107 h 390525"/>
                <a:gd name="connsiteX13" fmla="*/ 288569 w 326231"/>
                <a:gd name="connsiteY13" fmla="*/ -107 h 390525"/>
                <a:gd name="connsiteX14" fmla="*/ 288569 w 326231"/>
                <a:gd name="connsiteY14" fmla="*/ 310313 h 390525"/>
                <a:gd name="connsiteX15" fmla="*/ 303905 w 326231"/>
                <a:gd name="connsiteY15" fmla="*/ 324886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6231" h="390525">
                  <a:moveTo>
                    <a:pt x="325717" y="324982"/>
                  </a:moveTo>
                  <a:lnTo>
                    <a:pt x="325717" y="390418"/>
                  </a:lnTo>
                  <a:lnTo>
                    <a:pt x="265423" y="390418"/>
                  </a:lnTo>
                  <a:cubicBezTo>
                    <a:pt x="242735" y="390504"/>
                    <a:pt x="223466" y="373835"/>
                    <a:pt x="220275" y="351366"/>
                  </a:cubicBezTo>
                  <a:lnTo>
                    <a:pt x="220275" y="230113"/>
                  </a:lnTo>
                  <a:lnTo>
                    <a:pt x="67875" y="230113"/>
                  </a:lnTo>
                  <a:lnTo>
                    <a:pt x="67875" y="390418"/>
                  </a:lnTo>
                  <a:lnTo>
                    <a:pt x="-515" y="390418"/>
                  </a:lnTo>
                  <a:lnTo>
                    <a:pt x="-515" y="-107"/>
                  </a:lnTo>
                  <a:lnTo>
                    <a:pt x="67875" y="-107"/>
                  </a:lnTo>
                  <a:lnTo>
                    <a:pt x="67875" y="161818"/>
                  </a:lnTo>
                  <a:lnTo>
                    <a:pt x="220275" y="161818"/>
                  </a:lnTo>
                  <a:lnTo>
                    <a:pt x="220275" y="-107"/>
                  </a:lnTo>
                  <a:lnTo>
                    <a:pt x="288569" y="-107"/>
                  </a:lnTo>
                  <a:lnTo>
                    <a:pt x="288569" y="310313"/>
                  </a:lnTo>
                  <a:cubicBezTo>
                    <a:pt x="288979" y="318486"/>
                    <a:pt x="295723" y="324896"/>
                    <a:pt x="303905" y="324886"/>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40" name="Title 1">
            <a:extLst>
              <a:ext uri="{FF2B5EF4-FFF2-40B4-BE49-F238E27FC236}">
                <a16:creationId xmlns:a16="http://schemas.microsoft.com/office/drawing/2014/main" id="{C77CCF87-C795-11C0-DAB6-7B9377BEE7AF}"/>
              </a:ext>
            </a:extLst>
          </p:cNvPr>
          <p:cNvSpPr txBox="1">
            <a:spLocks/>
          </p:cNvSpPr>
          <p:nvPr/>
        </p:nvSpPr>
        <p:spPr>
          <a:xfrm>
            <a:off x="6111422" y="5285808"/>
            <a:ext cx="2508703"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dirty="0">
                <a:ln>
                  <a:noFill/>
                </a:ln>
                <a:solidFill>
                  <a:srgbClr val="003057"/>
                </a:solidFill>
                <a:effectLst/>
                <a:uLnTx/>
                <a:uFillTx/>
                <a:latin typeface="Arial" panose="020B0604020202020204" pitchFamily="34" charset="0"/>
                <a:ea typeface="+mj-ea"/>
                <a:cs typeface="Arial" panose="020B0604020202020204" pitchFamily="34" charset="0"/>
              </a:rPr>
              <a:t>SLOW</a:t>
            </a:r>
          </a:p>
        </p:txBody>
      </p:sp>
      <p:sp>
        <p:nvSpPr>
          <p:cNvPr id="41" name="Title 1">
            <a:extLst>
              <a:ext uri="{FF2B5EF4-FFF2-40B4-BE49-F238E27FC236}">
                <a16:creationId xmlns:a16="http://schemas.microsoft.com/office/drawing/2014/main" id="{10B0CBC7-A1F0-A257-1FA7-FB0F13F36C95}"/>
              </a:ext>
            </a:extLst>
          </p:cNvPr>
          <p:cNvSpPr txBox="1">
            <a:spLocks/>
          </p:cNvSpPr>
          <p:nvPr/>
        </p:nvSpPr>
        <p:spPr>
          <a:xfrm>
            <a:off x="8273597" y="5497852"/>
            <a:ext cx="3680278" cy="90147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SALES MOMENTUM</a:t>
            </a:r>
          </a:p>
        </p:txBody>
      </p:sp>
      <p:pic>
        <p:nvPicPr>
          <p:cNvPr id="44" name="Picture 43" descr="A picture containing calendar&#10;&#10;Description automatically generated">
            <a:extLst>
              <a:ext uri="{FF2B5EF4-FFF2-40B4-BE49-F238E27FC236}">
                <a16:creationId xmlns:a16="http://schemas.microsoft.com/office/drawing/2014/main" id="{99AA9A38-431F-C4C1-235A-E244220B208B}"/>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l="39998" r="14277" b="19788"/>
          <a:stretch/>
        </p:blipFill>
        <p:spPr>
          <a:xfrm>
            <a:off x="4876800" y="0"/>
            <a:ext cx="5573486" cy="5500914"/>
          </a:xfrm>
          <a:prstGeom prst="rect">
            <a:avLst/>
          </a:prstGeom>
        </p:spPr>
      </p:pic>
    </p:spTree>
    <p:extLst>
      <p:ext uri="{BB962C8B-B14F-4D97-AF65-F5344CB8AC3E}">
        <p14:creationId xmlns:p14="http://schemas.microsoft.com/office/powerpoint/2010/main" val="2663196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250"/>
                                        <p:tgtEl>
                                          <p:spTgt spid="44"/>
                                        </p:tgtEl>
                                      </p:cBhvr>
                                    </p:animEffect>
                                  </p:childTnLst>
                                </p:cTn>
                              </p:par>
                              <p:par>
                                <p:cTn id="8" presetID="23" presetClass="entr" presetSubtype="32" fill="hold" nodeType="withEffect">
                                  <p:stCondLst>
                                    <p:cond delay="500"/>
                                  </p:stCondLst>
                                  <p:childTnLst>
                                    <p:set>
                                      <p:cBhvr>
                                        <p:cTn id="9" dur="1" fill="hold">
                                          <p:stCondLst>
                                            <p:cond delay="0"/>
                                          </p:stCondLst>
                                        </p:cTn>
                                        <p:tgtEl>
                                          <p:spTgt spid="44"/>
                                        </p:tgtEl>
                                        <p:attrNameLst>
                                          <p:attrName>style.visibility</p:attrName>
                                        </p:attrNameLst>
                                      </p:cBhvr>
                                      <p:to>
                                        <p:strVal val="visible"/>
                                      </p:to>
                                    </p:set>
                                    <p:anim calcmode="lin" valueType="num">
                                      <p:cBhvr>
                                        <p:cTn id="10" dur="250" fill="hold"/>
                                        <p:tgtEl>
                                          <p:spTgt spid="44"/>
                                        </p:tgtEl>
                                        <p:attrNameLst>
                                          <p:attrName>ppt_w</p:attrName>
                                        </p:attrNameLst>
                                      </p:cBhvr>
                                      <p:tavLst>
                                        <p:tav tm="0">
                                          <p:val>
                                            <p:strVal val="4*#ppt_w"/>
                                          </p:val>
                                        </p:tav>
                                        <p:tav tm="100000">
                                          <p:val>
                                            <p:strVal val="#ppt_w"/>
                                          </p:val>
                                        </p:tav>
                                      </p:tavLst>
                                    </p:anim>
                                    <p:anim calcmode="lin" valueType="num">
                                      <p:cBhvr>
                                        <p:cTn id="11" dur="250" fill="hold"/>
                                        <p:tgtEl>
                                          <p:spTgt spid="44"/>
                                        </p:tgtEl>
                                        <p:attrNameLst>
                                          <p:attrName>ppt_h</p:attrName>
                                        </p:attrNameLst>
                                      </p:cBhvr>
                                      <p:tavLst>
                                        <p:tav tm="0">
                                          <p:val>
                                            <p:strVal val="4*#ppt_h"/>
                                          </p:val>
                                        </p:tav>
                                        <p:tav tm="100000">
                                          <p:val>
                                            <p:strVal val="#ppt_h"/>
                                          </p:val>
                                        </p:tav>
                                      </p:tavLst>
                                    </p:anim>
                                  </p:childTnLst>
                                </p:cTn>
                              </p:par>
                              <p:par>
                                <p:cTn id="12" presetID="6" presetClass="entr" presetSubtype="32" fill="hold" nodeType="withEffect">
                                  <p:stCondLst>
                                    <p:cond delay="500"/>
                                  </p:stCondLst>
                                  <p:childTnLst>
                                    <p:set>
                                      <p:cBhvr>
                                        <p:cTn id="13" dur="1" fill="hold">
                                          <p:stCondLst>
                                            <p:cond delay="0"/>
                                          </p:stCondLst>
                                        </p:cTn>
                                        <p:tgtEl>
                                          <p:spTgt spid="33"/>
                                        </p:tgtEl>
                                        <p:attrNameLst>
                                          <p:attrName>style.visibility</p:attrName>
                                        </p:attrNameLst>
                                      </p:cBhvr>
                                      <p:to>
                                        <p:strVal val="visible"/>
                                      </p:to>
                                    </p:set>
                                    <p:animEffect transition="in" filter="circle(out)">
                                      <p:cBhvr>
                                        <p:cTn id="14" dur="600"/>
                                        <p:tgtEl>
                                          <p:spTgt spid="33"/>
                                        </p:tgtEl>
                                      </p:cBhvr>
                                    </p:animEffect>
                                  </p:childTnLst>
                                </p:cTn>
                              </p:par>
                              <p:par>
                                <p:cTn id="15" presetID="10" presetClass="exit" presetSubtype="0" fill="hold" nodeType="withEffect">
                                  <p:stCondLst>
                                    <p:cond delay="1000"/>
                                  </p:stCondLst>
                                  <p:childTnLst>
                                    <p:animEffect transition="out" filter="fade">
                                      <p:cBhvr>
                                        <p:cTn id="16" dur="750"/>
                                        <p:tgtEl>
                                          <p:spTgt spid="33"/>
                                        </p:tgtEl>
                                      </p:cBhvr>
                                    </p:animEffect>
                                    <p:set>
                                      <p:cBhvr>
                                        <p:cTn id="17" dur="1" fill="hold">
                                          <p:stCondLst>
                                            <p:cond delay="749"/>
                                          </p:stCondLst>
                                        </p:cTn>
                                        <p:tgtEl>
                                          <p:spTgt spid="33"/>
                                        </p:tgtEl>
                                        <p:attrNameLst>
                                          <p:attrName>style.visibility</p:attrName>
                                        </p:attrNameLst>
                                      </p:cBhvr>
                                      <p:to>
                                        <p:strVal val="hidden"/>
                                      </p:to>
                                    </p:set>
                                  </p:childTnLst>
                                </p:cTn>
                              </p:par>
                              <p:par>
                                <p:cTn id="18" presetID="22" presetClass="entr" presetSubtype="8" fill="hold" nodeType="with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wipe(left)">
                                      <p:cBhvr>
                                        <p:cTn id="20" dur="1000"/>
                                        <p:tgtEl>
                                          <p:spTgt spid="3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750"/>
                                        <p:tgtEl>
                                          <p:spTgt spid="2"/>
                                        </p:tgtEl>
                                      </p:cBhvr>
                                    </p:animEffect>
                                  </p:childTnLst>
                                </p:cTn>
                              </p:par>
                              <p:par>
                                <p:cTn id="24" presetID="63" presetClass="path" presetSubtype="0" decel="100000" fill="hold" grpId="1" nodeType="withEffect">
                                  <p:stCondLst>
                                    <p:cond delay="0"/>
                                  </p:stCondLst>
                                  <p:childTnLst>
                                    <p:animMotion origin="layout" path="M 1.66667E-6 3.33333E-6 L 0.08268 3.33333E-6 " pathEditMode="relative" rAng="0" ptsTypes="AA">
                                      <p:cBhvr>
                                        <p:cTn id="25" dur="1250" spd="-100000" fill="hold"/>
                                        <p:tgtEl>
                                          <p:spTgt spid="2"/>
                                        </p:tgtEl>
                                        <p:attrNameLst>
                                          <p:attrName>ppt_x</p:attrName>
                                          <p:attrName>ppt_y</p:attrName>
                                        </p:attrNameLst>
                                      </p:cBhvr>
                                      <p:rCtr x="4128" y="0"/>
                                    </p:animMotion>
                                  </p:childTnLst>
                                </p:cTn>
                              </p:par>
                              <p:par>
                                <p:cTn id="26" presetID="10" presetClass="entr" presetSubtype="0" fill="hold" grpId="0" nodeType="withEffect">
                                  <p:stCondLst>
                                    <p:cond delay="1000"/>
                                  </p:stCondLst>
                                  <p:iterate type="lt">
                                    <p:tmPct val="10000"/>
                                  </p:iterate>
                                  <p:childTnLst>
                                    <p:set>
                                      <p:cBhvr>
                                        <p:cTn id="27" dur="1" fill="hold">
                                          <p:stCondLst>
                                            <p:cond delay="0"/>
                                          </p:stCondLst>
                                        </p:cTn>
                                        <p:tgtEl>
                                          <p:spTgt spid="40"/>
                                        </p:tgtEl>
                                        <p:attrNameLst>
                                          <p:attrName>style.visibility</p:attrName>
                                        </p:attrNameLst>
                                      </p:cBhvr>
                                      <p:to>
                                        <p:strVal val="visible"/>
                                      </p:to>
                                    </p:set>
                                    <p:animEffect transition="in" filter="fade">
                                      <p:cBhvr>
                                        <p:cTn id="28" dur="2500"/>
                                        <p:tgtEl>
                                          <p:spTgt spid="40"/>
                                        </p:tgtEl>
                                      </p:cBhvr>
                                    </p:animEffect>
                                  </p:childTnLst>
                                </p:cTn>
                              </p:par>
                              <p:par>
                                <p:cTn id="29" presetID="10" presetClass="entr" presetSubtype="0" fill="hold" grpId="0" nodeType="withEffect">
                                  <p:stCondLst>
                                    <p:cond delay="275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750"/>
                                        <p:tgtEl>
                                          <p:spTgt spid="41"/>
                                        </p:tgtEl>
                                      </p:cBhvr>
                                    </p:animEffect>
                                  </p:childTnLst>
                                </p:cTn>
                              </p:par>
                              <p:par>
                                <p:cTn id="32" presetID="35" presetClass="path" presetSubtype="0" decel="100000" fill="hold" grpId="1" nodeType="withEffect">
                                  <p:stCondLst>
                                    <p:cond delay="2750"/>
                                  </p:stCondLst>
                                  <p:childTnLst>
                                    <p:animMotion origin="layout" path="M -4.79167E-6 3.33333E-6 L -0.07083 3.33333E-6 " pathEditMode="relative" rAng="0" ptsTypes="AA">
                                      <p:cBhvr>
                                        <p:cTn id="33" dur="1250" spd="-100000" fill="hold"/>
                                        <p:tgtEl>
                                          <p:spTgt spid="41"/>
                                        </p:tgtEl>
                                        <p:attrNameLst>
                                          <p:attrName>ppt_x</p:attrName>
                                          <p:attrName>ppt_y</p:attrName>
                                        </p:attrNameLst>
                                      </p:cBhvr>
                                      <p:rCtr x="-3542"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0" grpId="0"/>
      <p:bldP spid="41" grpId="0"/>
      <p:bldP spid="41"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a:extLst>
              <a:ext uri="{FF2B5EF4-FFF2-40B4-BE49-F238E27FC236}">
                <a16:creationId xmlns:a16="http://schemas.microsoft.com/office/drawing/2014/main" id="{BA8A5A32-9B5B-7094-1DC4-94D30773AE0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5367"/>
            <a:ext cx="12198490" cy="6863367"/>
          </a:xfrm>
          <a:prstGeom prst="rect">
            <a:avLst/>
          </a:prstGeom>
        </p:spPr>
      </p:pic>
      <p:pic>
        <p:nvPicPr>
          <p:cNvPr id="35" name="Picture 34">
            <a:extLst>
              <a:ext uri="{FF2B5EF4-FFF2-40B4-BE49-F238E27FC236}">
                <a16:creationId xmlns:a16="http://schemas.microsoft.com/office/drawing/2014/main" id="{3F869E7F-98D6-D561-6049-91BB9193F2D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 y="-5367"/>
            <a:ext cx="12198490" cy="6863367"/>
          </a:xfrm>
          <a:prstGeom prst="rect">
            <a:avLst/>
          </a:prstGeom>
        </p:spPr>
      </p:pic>
      <p:pic>
        <p:nvPicPr>
          <p:cNvPr id="36" name="Picture 35">
            <a:extLst>
              <a:ext uri="{FF2B5EF4-FFF2-40B4-BE49-F238E27FC236}">
                <a16:creationId xmlns:a16="http://schemas.microsoft.com/office/drawing/2014/main" id="{75CBDE2E-C718-0A95-9CB7-625B129C782A}"/>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231" y="-14"/>
            <a:ext cx="12188976" cy="6858014"/>
          </a:xfrm>
          <a:prstGeom prst="rect">
            <a:avLst/>
          </a:prstGeom>
        </p:spPr>
      </p:pic>
      <p:sp>
        <p:nvSpPr>
          <p:cNvPr id="37" name="CaixaDeTexto 7">
            <a:extLst>
              <a:ext uri="{FF2B5EF4-FFF2-40B4-BE49-F238E27FC236}">
                <a16:creationId xmlns:a16="http://schemas.microsoft.com/office/drawing/2014/main" id="{F0647E46-3949-39EA-8A04-391CC68ED1CE}"/>
              </a:ext>
            </a:extLst>
          </p:cNvPr>
          <p:cNvSpPr txBox="1"/>
          <p:nvPr/>
        </p:nvSpPr>
        <p:spPr>
          <a:xfrm>
            <a:off x="2243419" y="1010380"/>
            <a:ext cx="9308358" cy="667875"/>
          </a:xfrm>
          <a:prstGeom prst="rect">
            <a:avLst/>
          </a:prstGeom>
          <a:noFill/>
        </p:spPr>
        <p:txBody>
          <a:bodyPr wrap="square" rtlCol="0">
            <a:spAutoFit/>
          </a:bodyPr>
          <a:lstStyle/>
          <a:p>
            <a:pPr marL="0" marR="0" lvl="0" indent="0" algn="ctr" defTabSz="914400" rtl="0" eaLnBrk="1" fontAlgn="auto" latinLnBrk="0" hangingPunct="1">
              <a:lnSpc>
                <a:spcPct val="85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white"/>
                </a:solidFill>
                <a:effectLst/>
                <a:uLnTx/>
                <a:uFillTx/>
                <a:latin typeface="Arial" panose="020B0604020202020204" pitchFamily="34" charset="0"/>
                <a:ea typeface="Inter" panose="020B0502030000000004" pitchFamily="34" charset="0"/>
                <a:cs typeface="Arial" panose="020B0604020202020204" pitchFamily="34" charset="0"/>
              </a:rPr>
              <a:t>CONTROL THE COMPLEXITY AND</a:t>
            </a:r>
          </a:p>
        </p:txBody>
      </p:sp>
      <p:sp>
        <p:nvSpPr>
          <p:cNvPr id="38" name="CaixaDeTexto 7">
            <a:extLst>
              <a:ext uri="{FF2B5EF4-FFF2-40B4-BE49-F238E27FC236}">
                <a16:creationId xmlns:a16="http://schemas.microsoft.com/office/drawing/2014/main" id="{3C301ACB-74BA-5A4F-96FC-12A8C565799C}"/>
              </a:ext>
            </a:extLst>
          </p:cNvPr>
          <p:cNvSpPr txBox="1"/>
          <p:nvPr/>
        </p:nvSpPr>
        <p:spPr>
          <a:xfrm>
            <a:off x="2173125" y="1645377"/>
            <a:ext cx="9441026" cy="824841"/>
          </a:xfrm>
          <a:prstGeom prst="rect">
            <a:avLst/>
          </a:prstGeom>
          <a:noFill/>
        </p:spPr>
        <p:txBody>
          <a:bodyPr wrap="square" rtlCol="0">
            <a:spAutoFit/>
          </a:bodyPr>
          <a:lstStyle>
            <a:defPPr>
              <a:defRPr lang="en-US"/>
            </a:defPPr>
            <a:lvl1pPr>
              <a:lnSpc>
                <a:spcPct val="85000"/>
              </a:lnSpc>
              <a:defRPr sz="4400" b="1" spc="-150">
                <a:latin typeface="Century Gothic" panose="020B0502020202020204" pitchFamily="34" charset="0"/>
                <a:ea typeface="Inter" panose="020B0502030000000004" pitchFamily="34" charset="0"/>
                <a:cs typeface="Arial" panose="020B0604020202020204" pitchFamily="34" charset="0"/>
              </a:defRPr>
            </a:lvl1pPr>
          </a:lstStyle>
          <a:p>
            <a:pPr marL="0" marR="0" lvl="0" indent="0" algn="ctr" defTabSz="914400" rtl="0" eaLnBrk="1" fontAlgn="auto" latinLnBrk="0" hangingPunct="1">
              <a:lnSpc>
                <a:spcPct val="85000"/>
              </a:lnSpc>
              <a:spcBef>
                <a:spcPts val="0"/>
              </a:spcBef>
              <a:spcAft>
                <a:spcPts val="0"/>
              </a:spcAft>
              <a:buClrTx/>
              <a:buSzTx/>
              <a:buFontTx/>
              <a:buNone/>
              <a:tabLst/>
              <a:defRPr/>
            </a:pPr>
            <a:r>
              <a:rPr kumimoji="0" lang="en-US" sz="5600" b="1"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SEIZE THE OPPORTUNITY</a:t>
            </a:r>
          </a:p>
        </p:txBody>
      </p:sp>
      <p:grpSp>
        <p:nvGrpSpPr>
          <p:cNvPr id="57" name="Group 56">
            <a:extLst>
              <a:ext uri="{FF2B5EF4-FFF2-40B4-BE49-F238E27FC236}">
                <a16:creationId xmlns:a16="http://schemas.microsoft.com/office/drawing/2014/main" id="{13E0156F-6E76-8468-C052-9ED2C089A8F0}"/>
              </a:ext>
            </a:extLst>
          </p:cNvPr>
          <p:cNvGrpSpPr/>
          <p:nvPr/>
        </p:nvGrpSpPr>
        <p:grpSpPr>
          <a:xfrm>
            <a:off x="1706085" y="3937390"/>
            <a:ext cx="2448840" cy="956549"/>
            <a:chOff x="1706085" y="3937390"/>
            <a:chExt cx="2448840" cy="956549"/>
          </a:xfrm>
        </p:grpSpPr>
        <p:cxnSp>
          <p:nvCxnSpPr>
            <p:cNvPr id="39" name="Straight Connector 38">
              <a:extLst>
                <a:ext uri="{FF2B5EF4-FFF2-40B4-BE49-F238E27FC236}">
                  <a16:creationId xmlns:a16="http://schemas.microsoft.com/office/drawing/2014/main" id="{DDC677D2-B038-80B7-B9F7-DB4A17FA49A7}"/>
                </a:ext>
              </a:extLst>
            </p:cNvPr>
            <p:cNvCxnSpPr>
              <a:cxnSpLocks/>
            </p:cNvCxnSpPr>
            <p:nvPr/>
          </p:nvCxnSpPr>
          <p:spPr>
            <a:xfrm rot="5400000">
              <a:off x="2964657" y="3705939"/>
              <a:ext cx="0" cy="2376000"/>
            </a:xfrm>
            <a:prstGeom prst="line">
              <a:avLst/>
            </a:prstGeom>
            <a:ln w="1016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sp>
          <p:nvSpPr>
            <p:cNvPr id="40" name="CaixaDeTexto 7">
              <a:extLst>
                <a:ext uri="{FF2B5EF4-FFF2-40B4-BE49-F238E27FC236}">
                  <a16:creationId xmlns:a16="http://schemas.microsoft.com/office/drawing/2014/main" id="{23A9DAAE-B870-1DE8-311D-6D6A66561D02}"/>
                </a:ext>
              </a:extLst>
            </p:cNvPr>
            <p:cNvSpPr txBox="1"/>
            <p:nvPr/>
          </p:nvSpPr>
          <p:spPr>
            <a:xfrm>
              <a:off x="1706085" y="3937390"/>
              <a:ext cx="2448840" cy="798680"/>
            </a:xfrm>
            <a:prstGeom prst="rect">
              <a:avLst/>
            </a:prstGeom>
            <a:noFill/>
          </p:spPr>
          <p:txBody>
            <a:bodyPr wrap="square" rtlCol="0">
              <a:spAutoFit/>
            </a:bodyPr>
            <a:lstStyle>
              <a:defPPr>
                <a:defRPr lang="en-US"/>
              </a:defPPr>
              <a:lvl1pPr>
                <a:lnSpc>
                  <a:spcPct val="85000"/>
                </a:lnSpc>
                <a:defRPr sz="4400" spc="-150">
                  <a:solidFill>
                    <a:srgbClr val="2B4FF4"/>
                  </a:solidFill>
                  <a:latin typeface="Inter" panose="020B0502030000000004" pitchFamily="34" charset="0"/>
                  <a:ea typeface="Inter" panose="020B0502030000000004" pitchFamily="34" charset="0"/>
                  <a:cs typeface="Arial" panose="020B0604020202020204" pitchFamily="34" charset="0"/>
                </a:defRPr>
              </a:lvl1pPr>
            </a:lstStyle>
            <a:p>
              <a:pPr marL="0" marR="0" lvl="0" indent="0" algn="l" defTabSz="914400" rtl="0" eaLnBrk="1" fontAlgn="auto" latinLnBrk="0" hangingPunct="1">
                <a:lnSpc>
                  <a:spcPct val="85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Sell upfits as easily and as quickly as you sell F&amp;I or warranties</a:t>
              </a:r>
            </a:p>
          </p:txBody>
        </p:sp>
      </p:grpSp>
      <p:cxnSp>
        <p:nvCxnSpPr>
          <p:cNvPr id="42" name="Straight Connector 41">
            <a:extLst>
              <a:ext uri="{FF2B5EF4-FFF2-40B4-BE49-F238E27FC236}">
                <a16:creationId xmlns:a16="http://schemas.microsoft.com/office/drawing/2014/main" id="{C607E468-0BD7-1A57-EB49-9785808FEAFA}"/>
              </a:ext>
            </a:extLst>
          </p:cNvPr>
          <p:cNvCxnSpPr>
            <a:cxnSpLocks/>
          </p:cNvCxnSpPr>
          <p:nvPr/>
        </p:nvCxnSpPr>
        <p:spPr>
          <a:xfrm rot="5400000">
            <a:off x="6507956" y="3849939"/>
            <a:ext cx="0" cy="2088000"/>
          </a:xfrm>
          <a:prstGeom prst="line">
            <a:avLst/>
          </a:prstGeom>
          <a:ln w="1016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sp>
        <p:nvSpPr>
          <p:cNvPr id="43" name="CaixaDeTexto 7">
            <a:extLst>
              <a:ext uri="{FF2B5EF4-FFF2-40B4-BE49-F238E27FC236}">
                <a16:creationId xmlns:a16="http://schemas.microsoft.com/office/drawing/2014/main" id="{3851082C-F0C3-B407-5710-CE6E9A83E42C}"/>
              </a:ext>
            </a:extLst>
          </p:cNvPr>
          <p:cNvSpPr txBox="1"/>
          <p:nvPr/>
        </p:nvSpPr>
        <p:spPr>
          <a:xfrm>
            <a:off x="8786952" y="3937390"/>
            <a:ext cx="2566848" cy="798680"/>
          </a:xfrm>
          <a:prstGeom prst="rect">
            <a:avLst/>
          </a:prstGeom>
          <a:noFill/>
        </p:spPr>
        <p:txBody>
          <a:bodyPr wrap="square" rtlCol="0">
            <a:spAutoFit/>
          </a:bodyPr>
          <a:lstStyle>
            <a:defPPr>
              <a:defRPr lang="en-US"/>
            </a:defPPr>
            <a:lvl1pPr>
              <a:lnSpc>
                <a:spcPct val="85000"/>
              </a:lnSpc>
              <a:defRPr sz="4400" spc="-150">
                <a:solidFill>
                  <a:srgbClr val="2B4FF4"/>
                </a:solidFill>
                <a:latin typeface="Inter" panose="020B0502030000000004" pitchFamily="34" charset="0"/>
                <a:ea typeface="Inter" panose="020B0502030000000004" pitchFamily="34" charset="0"/>
                <a:cs typeface="Arial" panose="020B0604020202020204" pitchFamily="34" charset="0"/>
              </a:defRPr>
            </a:lvl1pPr>
          </a:lstStyle>
          <a:p>
            <a:pPr marL="0" marR="0" lvl="0" indent="0" algn="l" defTabSz="914400" rtl="0" eaLnBrk="1" fontAlgn="auto" latinLnBrk="0" hangingPunct="1">
              <a:lnSpc>
                <a:spcPct val="85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And expose your inventory to the largest audience possible </a:t>
            </a:r>
          </a:p>
        </p:txBody>
      </p:sp>
      <p:cxnSp>
        <p:nvCxnSpPr>
          <p:cNvPr id="44" name="Straight Connector 43">
            <a:extLst>
              <a:ext uri="{FF2B5EF4-FFF2-40B4-BE49-F238E27FC236}">
                <a16:creationId xmlns:a16="http://schemas.microsoft.com/office/drawing/2014/main" id="{13839D1B-1CCB-4B2A-76BA-890722A43625}"/>
              </a:ext>
            </a:extLst>
          </p:cNvPr>
          <p:cNvCxnSpPr>
            <a:cxnSpLocks/>
          </p:cNvCxnSpPr>
          <p:nvPr/>
        </p:nvCxnSpPr>
        <p:spPr>
          <a:xfrm rot="5400000">
            <a:off x="10051256" y="3705939"/>
            <a:ext cx="0" cy="2376000"/>
          </a:xfrm>
          <a:prstGeom prst="line">
            <a:avLst/>
          </a:prstGeom>
          <a:ln w="1016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pic>
        <p:nvPicPr>
          <p:cNvPr id="52" name="Picture 51">
            <a:extLst>
              <a:ext uri="{FF2B5EF4-FFF2-40B4-BE49-F238E27FC236}">
                <a16:creationId xmlns:a16="http://schemas.microsoft.com/office/drawing/2014/main" id="{BAE1A059-5B14-9197-A008-DCA9C5FF302D}"/>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11644" t="48335" r="61396" b="18749"/>
          <a:stretch/>
        </p:blipFill>
        <p:spPr>
          <a:xfrm>
            <a:off x="1419224" y="3314700"/>
            <a:ext cx="3286125" cy="2257425"/>
          </a:xfrm>
          <a:prstGeom prst="rect">
            <a:avLst/>
          </a:prstGeom>
        </p:spPr>
      </p:pic>
      <p:sp>
        <p:nvSpPr>
          <p:cNvPr id="46" name="CaixaDeTexto 7">
            <a:extLst>
              <a:ext uri="{FF2B5EF4-FFF2-40B4-BE49-F238E27FC236}">
                <a16:creationId xmlns:a16="http://schemas.microsoft.com/office/drawing/2014/main" id="{3F8A3310-AA1C-32F5-2A03-EF4A932CE320}"/>
              </a:ext>
            </a:extLst>
          </p:cNvPr>
          <p:cNvSpPr txBox="1"/>
          <p:nvPr/>
        </p:nvSpPr>
        <p:spPr>
          <a:xfrm>
            <a:off x="1706085" y="3664340"/>
            <a:ext cx="2448840" cy="798680"/>
          </a:xfrm>
          <a:prstGeom prst="rect">
            <a:avLst/>
          </a:prstGeom>
          <a:noFill/>
        </p:spPr>
        <p:txBody>
          <a:bodyPr wrap="square" rtlCol="0">
            <a:spAutoFit/>
          </a:bodyPr>
          <a:lstStyle>
            <a:defPPr>
              <a:defRPr lang="en-US"/>
            </a:defPPr>
            <a:lvl1pPr>
              <a:lnSpc>
                <a:spcPct val="85000"/>
              </a:lnSpc>
              <a:defRPr sz="4400" spc="-150">
                <a:solidFill>
                  <a:srgbClr val="2B4FF4"/>
                </a:solidFill>
                <a:latin typeface="Inter" panose="020B0502030000000004" pitchFamily="34" charset="0"/>
                <a:ea typeface="Inter" panose="020B0502030000000004" pitchFamily="34" charset="0"/>
                <a:cs typeface="Arial" panose="020B0604020202020204" pitchFamily="34" charset="0"/>
              </a:defRPr>
            </a:lvl1pPr>
          </a:lstStyle>
          <a:p>
            <a:pPr marL="0" marR="0" lvl="0" indent="0" algn="l" defTabSz="914400" rtl="0" eaLnBrk="1" fontAlgn="auto" latinLnBrk="0" hangingPunct="1">
              <a:lnSpc>
                <a:spcPct val="85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Sell upfits as easily and as quickly as you sell F&amp;I or warranties</a:t>
            </a:r>
          </a:p>
        </p:txBody>
      </p:sp>
      <p:sp>
        <p:nvSpPr>
          <p:cNvPr id="48" name="Rectangle 47">
            <a:extLst>
              <a:ext uri="{FF2B5EF4-FFF2-40B4-BE49-F238E27FC236}">
                <a16:creationId xmlns:a16="http://schemas.microsoft.com/office/drawing/2014/main" id="{23BBECE6-2D01-DFBB-4E16-0097B48BD085}"/>
              </a:ext>
            </a:extLst>
          </p:cNvPr>
          <p:cNvSpPr/>
          <p:nvPr/>
        </p:nvSpPr>
        <p:spPr>
          <a:xfrm>
            <a:off x="1771894" y="4576398"/>
            <a:ext cx="2379600" cy="5292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9" name="CaixaDeTexto 7">
            <a:extLst>
              <a:ext uri="{FF2B5EF4-FFF2-40B4-BE49-F238E27FC236}">
                <a16:creationId xmlns:a16="http://schemas.microsoft.com/office/drawing/2014/main" id="{BF80C11C-EEEE-7AD9-F43B-1357D918D5CB}"/>
              </a:ext>
            </a:extLst>
          </p:cNvPr>
          <p:cNvSpPr txBox="1"/>
          <p:nvPr/>
        </p:nvSpPr>
        <p:spPr>
          <a:xfrm>
            <a:off x="2127210" y="4760998"/>
            <a:ext cx="1606590" cy="301621"/>
          </a:xfrm>
          <a:prstGeom prst="rect">
            <a:avLst/>
          </a:prstGeom>
          <a:noFill/>
        </p:spPr>
        <p:txBody>
          <a:bodyPr wrap="square" rtlCol="0">
            <a:spAutoFit/>
          </a:bodyPr>
          <a:lstStyle>
            <a:defPPr>
              <a:defRPr lang="en-US"/>
            </a:defPPr>
            <a:lvl1pPr>
              <a:lnSpc>
                <a:spcPct val="85000"/>
              </a:lnSpc>
              <a:defRPr sz="4400" spc="-150">
                <a:solidFill>
                  <a:srgbClr val="2B4FF4"/>
                </a:solidFill>
                <a:latin typeface="Inter" panose="020B0502030000000004" pitchFamily="34" charset="0"/>
                <a:ea typeface="Inter" panose="020B0502030000000004" pitchFamily="34" charset="0"/>
                <a:cs typeface="Arial" panose="020B0604020202020204" pitchFamily="34" charset="0"/>
              </a:defRPr>
            </a:lvl1pPr>
          </a:lstStyle>
          <a:p>
            <a:pPr marL="0" marR="0" lvl="0" indent="0" algn="ctr" defTabSz="914400" rtl="0" eaLnBrk="1" fontAlgn="auto" latinLnBrk="0" hangingPunct="1">
              <a:lnSpc>
                <a:spcPct val="85000"/>
              </a:lnSpc>
              <a:spcBef>
                <a:spcPts val="0"/>
              </a:spcBef>
              <a:spcAft>
                <a:spcPts val="0"/>
              </a:spcAft>
              <a:buClrTx/>
              <a:buSzTx/>
              <a:buFontTx/>
              <a:buNone/>
              <a:tabLst/>
              <a:defRPr/>
            </a:pPr>
            <a:r>
              <a:rPr kumimoji="0" lang="en-US" sz="1600" b="1" i="0" u="none" strike="noStrike" kern="1200" cap="none" spc="0" normalizeH="0" baseline="0" noProof="0" dirty="0" err="1">
                <a:ln>
                  <a:noFill/>
                </a:ln>
                <a:solidFill>
                  <a:srgbClr val="003057"/>
                </a:solidFill>
                <a:effectLst/>
                <a:uLnTx/>
                <a:uFillTx/>
                <a:latin typeface="Arial" panose="020B0604020202020204" pitchFamily="34" charset="0"/>
                <a:cs typeface="Arial" panose="020B0604020202020204" pitchFamily="34" charset="0"/>
              </a:rPr>
              <a:t>Kargo</a:t>
            </a:r>
            <a:r>
              <a:rPr kumimoji="0" lang="en-US" sz="1600" b="1" i="0" u="none" strike="noStrike" kern="1200" cap="none" spc="0" normalizeH="0" baseline="0" noProof="0" dirty="0">
                <a:ln>
                  <a:noFill/>
                </a:ln>
                <a:solidFill>
                  <a:srgbClr val="003057"/>
                </a:solidFill>
                <a:effectLst/>
                <a:uLnTx/>
                <a:uFillTx/>
                <a:latin typeface="Arial" panose="020B0604020202020204" pitchFamily="34" charset="0"/>
                <a:cs typeface="Arial" panose="020B0604020202020204" pitchFamily="34" charset="0"/>
              </a:rPr>
              <a:t> Quick</a:t>
            </a:r>
          </a:p>
        </p:txBody>
      </p:sp>
      <p:grpSp>
        <p:nvGrpSpPr>
          <p:cNvPr id="58" name="Group 57">
            <a:extLst>
              <a:ext uri="{FF2B5EF4-FFF2-40B4-BE49-F238E27FC236}">
                <a16:creationId xmlns:a16="http://schemas.microsoft.com/office/drawing/2014/main" id="{312ED516-DF0D-F992-F011-65CCA2A33E32}"/>
              </a:ext>
            </a:extLst>
          </p:cNvPr>
          <p:cNvGrpSpPr/>
          <p:nvPr/>
        </p:nvGrpSpPr>
        <p:grpSpPr>
          <a:xfrm>
            <a:off x="11024975" y="6397282"/>
            <a:ext cx="939323" cy="234329"/>
            <a:chOff x="10208131" y="5713698"/>
            <a:chExt cx="1754791" cy="406640"/>
          </a:xfrm>
          <a:solidFill>
            <a:schemeClr val="bg1"/>
          </a:solidFill>
        </p:grpSpPr>
        <p:sp>
          <p:nvSpPr>
            <p:cNvPr id="59" name="Freeform: Shape 12">
              <a:extLst>
                <a:ext uri="{FF2B5EF4-FFF2-40B4-BE49-F238E27FC236}">
                  <a16:creationId xmlns:a16="http://schemas.microsoft.com/office/drawing/2014/main" id="{8761719A-D245-4373-BE19-FB6C813C8431}"/>
                </a:ext>
              </a:extLst>
            </p:cNvPr>
            <p:cNvSpPr/>
            <p:nvPr/>
          </p:nvSpPr>
          <p:spPr>
            <a:xfrm>
              <a:off x="10538649" y="5820950"/>
              <a:ext cx="275558" cy="298608"/>
            </a:xfrm>
            <a:custGeom>
              <a:avLst/>
              <a:gdLst>
                <a:gd name="connsiteX0" fmla="*/ 137217 w 275558"/>
                <a:gd name="connsiteY0" fmla="*/ 235351 h 298608"/>
                <a:gd name="connsiteX1" fmla="*/ 62636 w 275558"/>
                <a:gd name="connsiteY1" fmla="*/ 149626 h 298608"/>
                <a:gd name="connsiteX2" fmla="*/ 137217 w 275558"/>
                <a:gd name="connsiteY2" fmla="*/ 63901 h 298608"/>
                <a:gd name="connsiteX3" fmla="*/ 211893 w 275558"/>
                <a:gd name="connsiteY3" fmla="*/ 149626 h 298608"/>
                <a:gd name="connsiteX4" fmla="*/ 137217 w 275558"/>
                <a:gd name="connsiteY4" fmla="*/ 235351 h 298608"/>
                <a:gd name="connsiteX5" fmla="*/ 137217 w 275558"/>
                <a:gd name="connsiteY5" fmla="*/ -107 h 298608"/>
                <a:gd name="connsiteX6" fmla="*/ -515 w 275558"/>
                <a:gd name="connsiteY6" fmla="*/ 151531 h 298608"/>
                <a:gd name="connsiteX7" fmla="*/ 137217 w 275558"/>
                <a:gd name="connsiteY7" fmla="*/ 298502 h 298608"/>
                <a:gd name="connsiteX8" fmla="*/ 275044 w 275558"/>
                <a:gd name="connsiteY8" fmla="*/ 151531 h 298608"/>
                <a:gd name="connsiteX9" fmla="*/ 137217 w 275558"/>
                <a:gd name="connsiteY9" fmla="*/ -107 h 298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5558" h="298608">
                  <a:moveTo>
                    <a:pt x="137217" y="235351"/>
                  </a:moveTo>
                  <a:cubicBezTo>
                    <a:pt x="93021" y="235351"/>
                    <a:pt x="62636" y="204395"/>
                    <a:pt x="62636" y="149626"/>
                  </a:cubicBezTo>
                  <a:cubicBezTo>
                    <a:pt x="62636" y="97906"/>
                    <a:pt x="91877" y="63901"/>
                    <a:pt x="137217" y="63901"/>
                  </a:cubicBezTo>
                  <a:cubicBezTo>
                    <a:pt x="182556" y="63901"/>
                    <a:pt x="211893" y="98382"/>
                    <a:pt x="211893" y="149626"/>
                  </a:cubicBezTo>
                  <a:cubicBezTo>
                    <a:pt x="211893" y="204776"/>
                    <a:pt x="181508" y="235351"/>
                    <a:pt x="137217" y="235351"/>
                  </a:cubicBezTo>
                  <a:moveTo>
                    <a:pt x="137217" y="-107"/>
                  </a:moveTo>
                  <a:cubicBezTo>
                    <a:pt x="51492" y="-107"/>
                    <a:pt x="-515" y="73998"/>
                    <a:pt x="-515" y="151531"/>
                  </a:cubicBezTo>
                  <a:cubicBezTo>
                    <a:pt x="-515" y="223921"/>
                    <a:pt x="45396" y="298502"/>
                    <a:pt x="137217" y="298502"/>
                  </a:cubicBezTo>
                  <a:cubicBezTo>
                    <a:pt x="229038" y="298502"/>
                    <a:pt x="275044" y="223921"/>
                    <a:pt x="275044" y="151531"/>
                  </a:cubicBezTo>
                  <a:cubicBezTo>
                    <a:pt x="275044" y="73998"/>
                    <a:pt x="223418" y="-107"/>
                    <a:pt x="137217" y="-107"/>
                  </a:cubicBezTo>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 name="Freeform: Shape 14">
              <a:extLst>
                <a:ext uri="{FF2B5EF4-FFF2-40B4-BE49-F238E27FC236}">
                  <a16:creationId xmlns:a16="http://schemas.microsoft.com/office/drawing/2014/main" id="{FE6375B4-903C-6F97-8CA1-71A0B10B9A48}"/>
                </a:ext>
              </a:extLst>
            </p:cNvPr>
            <p:cNvSpPr/>
            <p:nvPr/>
          </p:nvSpPr>
          <p:spPr>
            <a:xfrm>
              <a:off x="11678315" y="5821141"/>
              <a:ext cx="284607" cy="292703"/>
            </a:xfrm>
            <a:custGeom>
              <a:avLst/>
              <a:gdLst>
                <a:gd name="connsiteX0" fmla="*/ 284093 w 284607"/>
                <a:gd name="connsiteY0" fmla="*/ 227160 h 292703"/>
                <a:gd name="connsiteX1" fmla="*/ 284093 w 284607"/>
                <a:gd name="connsiteY1" fmla="*/ 292597 h 292703"/>
                <a:gd name="connsiteX2" fmla="*/ 214369 w 284607"/>
                <a:gd name="connsiteY2" fmla="*/ 292597 h 292703"/>
                <a:gd name="connsiteX3" fmla="*/ 172078 w 284607"/>
                <a:gd name="connsiteY3" fmla="*/ 250306 h 292703"/>
                <a:gd name="connsiteX4" fmla="*/ 172078 w 284607"/>
                <a:gd name="connsiteY4" fmla="*/ 250210 h 292703"/>
                <a:gd name="connsiteX5" fmla="*/ 172078 w 284607"/>
                <a:gd name="connsiteY5" fmla="*/ 103144 h 292703"/>
                <a:gd name="connsiteX6" fmla="*/ 122072 w 284607"/>
                <a:gd name="connsiteY6" fmla="*/ 59996 h 292703"/>
                <a:gd name="connsiteX7" fmla="*/ 64922 w 284607"/>
                <a:gd name="connsiteY7" fmla="*/ 131815 h 292703"/>
                <a:gd name="connsiteX8" fmla="*/ 64922 w 284607"/>
                <a:gd name="connsiteY8" fmla="*/ 292597 h 292703"/>
                <a:gd name="connsiteX9" fmla="*/ -515 w 284607"/>
                <a:gd name="connsiteY9" fmla="*/ 292597 h 292703"/>
                <a:gd name="connsiteX10" fmla="*/ -515 w 284607"/>
                <a:gd name="connsiteY10" fmla="*/ 5513 h 292703"/>
                <a:gd name="connsiteX11" fmla="*/ 62636 w 284607"/>
                <a:gd name="connsiteY11" fmla="*/ 5513 h 292703"/>
                <a:gd name="connsiteX12" fmla="*/ 62636 w 284607"/>
                <a:gd name="connsiteY12" fmla="*/ 28468 h 292703"/>
                <a:gd name="connsiteX13" fmla="*/ 145313 w 284607"/>
                <a:gd name="connsiteY13" fmla="*/ -107 h 292703"/>
                <a:gd name="connsiteX14" fmla="*/ 237801 w 284607"/>
                <a:gd name="connsiteY14" fmla="*/ 89524 h 292703"/>
                <a:gd name="connsiteX15" fmla="*/ 237801 w 284607"/>
                <a:gd name="connsiteY15" fmla="*/ 211920 h 292703"/>
                <a:gd name="connsiteX16" fmla="*/ 253041 w 284607"/>
                <a:gd name="connsiteY16" fmla="*/ 227350 h 292703"/>
                <a:gd name="connsiteX17" fmla="*/ 253136 w 284607"/>
                <a:gd name="connsiteY17" fmla="*/ 227350 h 292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607" h="292703">
                  <a:moveTo>
                    <a:pt x="284093" y="227160"/>
                  </a:moveTo>
                  <a:lnTo>
                    <a:pt x="284093" y="292597"/>
                  </a:lnTo>
                  <a:lnTo>
                    <a:pt x="214369" y="292597"/>
                  </a:lnTo>
                  <a:cubicBezTo>
                    <a:pt x="191014" y="292597"/>
                    <a:pt x="172078" y="273661"/>
                    <a:pt x="172078" y="250306"/>
                  </a:cubicBezTo>
                  <a:cubicBezTo>
                    <a:pt x="172078" y="250277"/>
                    <a:pt x="172078" y="250239"/>
                    <a:pt x="172078" y="250210"/>
                  </a:cubicBezTo>
                  <a:lnTo>
                    <a:pt x="172078" y="103144"/>
                  </a:lnTo>
                  <a:cubicBezTo>
                    <a:pt x="172078" y="76093"/>
                    <a:pt x="151314" y="59996"/>
                    <a:pt x="122072" y="59996"/>
                  </a:cubicBezTo>
                  <a:cubicBezTo>
                    <a:pt x="75590" y="59996"/>
                    <a:pt x="64922" y="100858"/>
                    <a:pt x="64922" y="131815"/>
                  </a:cubicBezTo>
                  <a:lnTo>
                    <a:pt x="64922" y="292597"/>
                  </a:lnTo>
                  <a:lnTo>
                    <a:pt x="-515" y="292597"/>
                  </a:lnTo>
                  <a:lnTo>
                    <a:pt x="-515" y="5513"/>
                  </a:lnTo>
                  <a:lnTo>
                    <a:pt x="62636" y="5513"/>
                  </a:lnTo>
                  <a:lnTo>
                    <a:pt x="62636" y="28468"/>
                  </a:lnTo>
                  <a:cubicBezTo>
                    <a:pt x="86296" y="10104"/>
                    <a:pt x="115357" y="65"/>
                    <a:pt x="145313" y="-107"/>
                  </a:cubicBezTo>
                  <a:cubicBezTo>
                    <a:pt x="195224" y="-107"/>
                    <a:pt x="237801" y="26373"/>
                    <a:pt x="237801" y="89524"/>
                  </a:cubicBezTo>
                  <a:lnTo>
                    <a:pt x="237801" y="211920"/>
                  </a:lnTo>
                  <a:cubicBezTo>
                    <a:pt x="237753" y="220388"/>
                    <a:pt x="244573" y="227293"/>
                    <a:pt x="253041" y="227350"/>
                  </a:cubicBezTo>
                  <a:cubicBezTo>
                    <a:pt x="253070" y="227350"/>
                    <a:pt x="253108" y="227350"/>
                    <a:pt x="253136" y="22735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 name="Freeform: Shape 15">
              <a:extLst>
                <a:ext uri="{FF2B5EF4-FFF2-40B4-BE49-F238E27FC236}">
                  <a16:creationId xmlns:a16="http://schemas.microsoft.com/office/drawing/2014/main" id="{DB452620-BA71-57CA-DFA4-806228A7CD75}"/>
                </a:ext>
              </a:extLst>
            </p:cNvPr>
            <p:cNvSpPr/>
            <p:nvPr/>
          </p:nvSpPr>
          <p:spPr>
            <a:xfrm>
              <a:off x="11371896" y="5819988"/>
              <a:ext cx="277463" cy="300350"/>
            </a:xfrm>
            <a:custGeom>
              <a:avLst/>
              <a:gdLst>
                <a:gd name="connsiteX0" fmla="*/ 213322 w 277463"/>
                <a:gd name="connsiteY0" fmla="*/ 191450 h 300350"/>
                <a:gd name="connsiteX1" fmla="*/ 145218 w 277463"/>
                <a:gd name="connsiteY1" fmla="*/ 236885 h 300350"/>
                <a:gd name="connsiteX2" fmla="*/ 69875 w 277463"/>
                <a:gd name="connsiteY2" fmla="*/ 150207 h 300350"/>
                <a:gd name="connsiteX3" fmla="*/ 145218 w 277463"/>
                <a:gd name="connsiteY3" fmla="*/ 63339 h 300350"/>
                <a:gd name="connsiteX4" fmla="*/ 213322 w 277463"/>
                <a:gd name="connsiteY4" fmla="*/ 110202 h 300350"/>
                <a:gd name="connsiteX5" fmla="*/ 220466 w 277463"/>
                <a:gd name="connsiteY5" fmla="*/ 150207 h 300350"/>
                <a:gd name="connsiteX6" fmla="*/ 213322 w 277463"/>
                <a:gd name="connsiteY6" fmla="*/ 191450 h 300350"/>
                <a:gd name="connsiteX7" fmla="*/ 206368 w 277463"/>
                <a:gd name="connsiteY7" fmla="*/ 7618 h 300350"/>
                <a:gd name="connsiteX8" fmla="*/ 206368 w 277463"/>
                <a:gd name="connsiteY8" fmla="*/ 18000 h 300350"/>
                <a:gd name="connsiteX9" fmla="*/ 138360 w 277463"/>
                <a:gd name="connsiteY9" fmla="*/ -97 h 300350"/>
                <a:gd name="connsiteX10" fmla="*/ -515 w 277463"/>
                <a:gd name="connsiteY10" fmla="*/ 152303 h 300350"/>
                <a:gd name="connsiteX11" fmla="*/ 138360 w 277463"/>
                <a:gd name="connsiteY11" fmla="*/ 300226 h 300350"/>
                <a:gd name="connsiteX12" fmla="*/ 206368 w 277463"/>
                <a:gd name="connsiteY12" fmla="*/ 283653 h 300350"/>
                <a:gd name="connsiteX13" fmla="*/ 206368 w 277463"/>
                <a:gd name="connsiteY13" fmla="*/ 291273 h 300350"/>
                <a:gd name="connsiteX14" fmla="*/ 276949 w 277463"/>
                <a:gd name="connsiteY14" fmla="*/ 291273 h 300350"/>
                <a:gd name="connsiteX15" fmla="*/ 276949 w 277463"/>
                <a:gd name="connsiteY15" fmla="*/ 7618 h 300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7463" h="300350">
                  <a:moveTo>
                    <a:pt x="213322" y="191450"/>
                  </a:moveTo>
                  <a:cubicBezTo>
                    <a:pt x="203015" y="219873"/>
                    <a:pt x="175422" y="238275"/>
                    <a:pt x="145218" y="236885"/>
                  </a:cubicBezTo>
                  <a:cubicBezTo>
                    <a:pt x="100546" y="236885"/>
                    <a:pt x="69875" y="205738"/>
                    <a:pt x="69875" y="150207"/>
                  </a:cubicBezTo>
                  <a:cubicBezTo>
                    <a:pt x="69875" y="98010"/>
                    <a:pt x="99593" y="63339"/>
                    <a:pt x="145218" y="63339"/>
                  </a:cubicBezTo>
                  <a:cubicBezTo>
                    <a:pt x="175707" y="62463"/>
                    <a:pt x="203254" y="81418"/>
                    <a:pt x="213322" y="110202"/>
                  </a:cubicBezTo>
                  <a:cubicBezTo>
                    <a:pt x="218274" y="122947"/>
                    <a:pt x="220694" y="136539"/>
                    <a:pt x="220466" y="150207"/>
                  </a:cubicBezTo>
                  <a:cubicBezTo>
                    <a:pt x="220675" y="164276"/>
                    <a:pt x="218256" y="178268"/>
                    <a:pt x="213322" y="191450"/>
                  </a:cubicBezTo>
                  <a:moveTo>
                    <a:pt x="206368" y="7618"/>
                  </a:moveTo>
                  <a:lnTo>
                    <a:pt x="206368" y="18000"/>
                  </a:lnTo>
                  <a:cubicBezTo>
                    <a:pt x="185775" y="5875"/>
                    <a:pt x="162258" y="-383"/>
                    <a:pt x="138360" y="-97"/>
                  </a:cubicBezTo>
                  <a:cubicBezTo>
                    <a:pt x="51492" y="-97"/>
                    <a:pt x="-515" y="74388"/>
                    <a:pt x="-515" y="152303"/>
                  </a:cubicBezTo>
                  <a:cubicBezTo>
                    <a:pt x="-515" y="225074"/>
                    <a:pt x="45681" y="300226"/>
                    <a:pt x="138360" y="300226"/>
                  </a:cubicBezTo>
                  <a:cubicBezTo>
                    <a:pt x="162077" y="300607"/>
                    <a:pt x="185490" y="294902"/>
                    <a:pt x="206368" y="283653"/>
                  </a:cubicBezTo>
                  <a:lnTo>
                    <a:pt x="206368" y="291273"/>
                  </a:lnTo>
                  <a:lnTo>
                    <a:pt x="276949" y="291273"/>
                  </a:lnTo>
                  <a:lnTo>
                    <a:pt x="276949" y="7618"/>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 name="Freeform: Shape 17">
              <a:extLst>
                <a:ext uri="{FF2B5EF4-FFF2-40B4-BE49-F238E27FC236}">
                  <a16:creationId xmlns:a16="http://schemas.microsoft.com/office/drawing/2014/main" id="{6B65B111-7BDE-75C6-CC69-6DD1B2FFC4EF}"/>
                </a:ext>
              </a:extLst>
            </p:cNvPr>
            <p:cNvSpPr/>
            <p:nvPr/>
          </p:nvSpPr>
          <p:spPr>
            <a:xfrm>
              <a:off x="10833829" y="5713698"/>
              <a:ext cx="521874" cy="400145"/>
            </a:xfrm>
            <a:custGeom>
              <a:avLst/>
              <a:gdLst>
                <a:gd name="connsiteX0" fmla="*/ 520884 w 521874"/>
                <a:gd name="connsiteY0" fmla="*/ 196775 h 400145"/>
                <a:gd name="connsiteX1" fmla="*/ 520884 w 521874"/>
                <a:gd name="connsiteY1" fmla="*/ 400039 h 400145"/>
                <a:gd name="connsiteX2" fmla="*/ 455352 w 521874"/>
                <a:gd name="connsiteY2" fmla="*/ 400039 h 400145"/>
                <a:gd name="connsiteX3" fmla="*/ 455352 w 521874"/>
                <a:gd name="connsiteY3" fmla="*/ 210586 h 400145"/>
                <a:gd name="connsiteX4" fmla="*/ 407727 w 521874"/>
                <a:gd name="connsiteY4" fmla="*/ 167438 h 400145"/>
                <a:gd name="connsiteX5" fmla="*/ 352482 w 521874"/>
                <a:gd name="connsiteY5" fmla="*/ 244972 h 400145"/>
                <a:gd name="connsiteX6" fmla="*/ 352482 w 521874"/>
                <a:gd name="connsiteY6" fmla="*/ 400039 h 400145"/>
                <a:gd name="connsiteX7" fmla="*/ 287045 w 521874"/>
                <a:gd name="connsiteY7" fmla="*/ 400039 h 400145"/>
                <a:gd name="connsiteX8" fmla="*/ 287045 w 521874"/>
                <a:gd name="connsiteY8" fmla="*/ 210586 h 400145"/>
                <a:gd name="connsiteX9" fmla="*/ 239420 w 521874"/>
                <a:gd name="connsiteY9" fmla="*/ 167438 h 400145"/>
                <a:gd name="connsiteX10" fmla="*/ 184270 w 521874"/>
                <a:gd name="connsiteY10" fmla="*/ 244972 h 400145"/>
                <a:gd name="connsiteX11" fmla="*/ 184270 w 521874"/>
                <a:gd name="connsiteY11" fmla="*/ 400039 h 400145"/>
                <a:gd name="connsiteX12" fmla="*/ 44634 w 521874"/>
                <a:gd name="connsiteY12" fmla="*/ 400039 h 400145"/>
                <a:gd name="connsiteX13" fmla="*/ -515 w 521874"/>
                <a:gd name="connsiteY13" fmla="*/ 360986 h 400145"/>
                <a:gd name="connsiteX14" fmla="*/ -515 w 521874"/>
                <a:gd name="connsiteY14" fmla="*/ -107 h 400145"/>
                <a:gd name="connsiteX15" fmla="*/ 65494 w 521874"/>
                <a:gd name="connsiteY15" fmla="*/ -107 h 400145"/>
                <a:gd name="connsiteX16" fmla="*/ 65494 w 521874"/>
                <a:gd name="connsiteY16" fmla="*/ 319933 h 400145"/>
                <a:gd name="connsiteX17" fmla="*/ 78257 w 521874"/>
                <a:gd name="connsiteY17" fmla="*/ 333840 h 400145"/>
                <a:gd name="connsiteX18" fmla="*/ 79972 w 521874"/>
                <a:gd name="connsiteY18" fmla="*/ 333840 h 400145"/>
                <a:gd name="connsiteX19" fmla="*/ 119405 w 521874"/>
                <a:gd name="connsiteY19" fmla="*/ 333840 h 400145"/>
                <a:gd name="connsiteX20" fmla="*/ 119405 w 521874"/>
                <a:gd name="connsiteY20" fmla="*/ 112860 h 400145"/>
                <a:gd name="connsiteX21" fmla="*/ 182556 w 521874"/>
                <a:gd name="connsiteY21" fmla="*/ 112860 h 400145"/>
                <a:gd name="connsiteX22" fmla="*/ 182556 w 521874"/>
                <a:gd name="connsiteY22" fmla="*/ 135910 h 400145"/>
                <a:gd name="connsiteX23" fmla="*/ 262947 w 521874"/>
                <a:gd name="connsiteY23" fmla="*/ 107335 h 400145"/>
                <a:gd name="connsiteX24" fmla="*/ 340480 w 521874"/>
                <a:gd name="connsiteY24" fmla="*/ 145435 h 400145"/>
                <a:gd name="connsiteX25" fmla="*/ 431159 w 521874"/>
                <a:gd name="connsiteY25" fmla="*/ 107335 h 400145"/>
                <a:gd name="connsiteX26" fmla="*/ 521360 w 521874"/>
                <a:gd name="connsiteY26" fmla="*/ 196966 h 400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21874" h="400145">
                  <a:moveTo>
                    <a:pt x="520884" y="196775"/>
                  </a:moveTo>
                  <a:lnTo>
                    <a:pt x="520884" y="400039"/>
                  </a:lnTo>
                  <a:lnTo>
                    <a:pt x="455352" y="400039"/>
                  </a:lnTo>
                  <a:lnTo>
                    <a:pt x="455352" y="210586"/>
                  </a:lnTo>
                  <a:cubicBezTo>
                    <a:pt x="455352" y="183535"/>
                    <a:pt x="436302" y="167438"/>
                    <a:pt x="407727" y="167438"/>
                  </a:cubicBezTo>
                  <a:cubicBezTo>
                    <a:pt x="361149" y="167438"/>
                    <a:pt x="352482" y="213920"/>
                    <a:pt x="352482" y="244972"/>
                  </a:cubicBezTo>
                  <a:lnTo>
                    <a:pt x="352482" y="400039"/>
                  </a:lnTo>
                  <a:lnTo>
                    <a:pt x="287045" y="400039"/>
                  </a:lnTo>
                  <a:lnTo>
                    <a:pt x="287045" y="210586"/>
                  </a:lnTo>
                  <a:cubicBezTo>
                    <a:pt x="287045" y="183535"/>
                    <a:pt x="267519" y="167438"/>
                    <a:pt x="239420" y="167438"/>
                  </a:cubicBezTo>
                  <a:cubicBezTo>
                    <a:pt x="192938" y="167438"/>
                    <a:pt x="184270" y="213920"/>
                    <a:pt x="184270" y="244972"/>
                  </a:cubicBezTo>
                  <a:lnTo>
                    <a:pt x="184270" y="400039"/>
                  </a:lnTo>
                  <a:lnTo>
                    <a:pt x="44634" y="400039"/>
                  </a:lnTo>
                  <a:cubicBezTo>
                    <a:pt x="21945" y="400124"/>
                    <a:pt x="2676" y="383456"/>
                    <a:pt x="-515" y="360986"/>
                  </a:cubicBezTo>
                  <a:lnTo>
                    <a:pt x="-515" y="-107"/>
                  </a:lnTo>
                  <a:lnTo>
                    <a:pt x="65494" y="-107"/>
                  </a:lnTo>
                  <a:lnTo>
                    <a:pt x="65494" y="319933"/>
                  </a:lnTo>
                  <a:cubicBezTo>
                    <a:pt x="65684" y="327106"/>
                    <a:pt x="71132" y="333030"/>
                    <a:pt x="78257" y="333840"/>
                  </a:cubicBezTo>
                  <a:lnTo>
                    <a:pt x="79972" y="333840"/>
                  </a:lnTo>
                  <a:lnTo>
                    <a:pt x="119405" y="333840"/>
                  </a:lnTo>
                  <a:lnTo>
                    <a:pt x="119405" y="112860"/>
                  </a:lnTo>
                  <a:lnTo>
                    <a:pt x="182556" y="112860"/>
                  </a:lnTo>
                  <a:lnTo>
                    <a:pt x="182556" y="135910"/>
                  </a:lnTo>
                  <a:cubicBezTo>
                    <a:pt x="204892" y="116756"/>
                    <a:pt x="233533" y="106573"/>
                    <a:pt x="262947" y="107335"/>
                  </a:cubicBezTo>
                  <a:cubicBezTo>
                    <a:pt x="296284" y="107335"/>
                    <a:pt x="324955" y="118861"/>
                    <a:pt x="340480" y="145435"/>
                  </a:cubicBezTo>
                  <a:cubicBezTo>
                    <a:pt x="364084" y="120661"/>
                    <a:pt x="396944" y="106859"/>
                    <a:pt x="431159" y="107335"/>
                  </a:cubicBezTo>
                  <a:cubicBezTo>
                    <a:pt x="481069" y="107335"/>
                    <a:pt x="521360" y="133815"/>
                    <a:pt x="521360" y="196966"/>
                  </a:cubicBezTo>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 name="Freeform: Shape 18">
              <a:extLst>
                <a:ext uri="{FF2B5EF4-FFF2-40B4-BE49-F238E27FC236}">
                  <a16:creationId xmlns:a16="http://schemas.microsoft.com/office/drawing/2014/main" id="{4A1C44A9-1874-CCCB-17BC-C047BDD66631}"/>
                </a:ext>
              </a:extLst>
            </p:cNvPr>
            <p:cNvSpPr/>
            <p:nvPr/>
          </p:nvSpPr>
          <p:spPr>
            <a:xfrm>
              <a:off x="10208131" y="5723223"/>
              <a:ext cx="326231" cy="390525"/>
            </a:xfrm>
            <a:custGeom>
              <a:avLst/>
              <a:gdLst>
                <a:gd name="connsiteX0" fmla="*/ 325717 w 326231"/>
                <a:gd name="connsiteY0" fmla="*/ 324982 h 390525"/>
                <a:gd name="connsiteX1" fmla="*/ 325717 w 326231"/>
                <a:gd name="connsiteY1" fmla="*/ 390418 h 390525"/>
                <a:gd name="connsiteX2" fmla="*/ 265423 w 326231"/>
                <a:gd name="connsiteY2" fmla="*/ 390418 h 390525"/>
                <a:gd name="connsiteX3" fmla="*/ 220275 w 326231"/>
                <a:gd name="connsiteY3" fmla="*/ 351366 h 390525"/>
                <a:gd name="connsiteX4" fmla="*/ 220275 w 326231"/>
                <a:gd name="connsiteY4" fmla="*/ 230113 h 390525"/>
                <a:gd name="connsiteX5" fmla="*/ 67875 w 326231"/>
                <a:gd name="connsiteY5" fmla="*/ 230113 h 390525"/>
                <a:gd name="connsiteX6" fmla="*/ 67875 w 326231"/>
                <a:gd name="connsiteY6" fmla="*/ 390418 h 390525"/>
                <a:gd name="connsiteX7" fmla="*/ -515 w 326231"/>
                <a:gd name="connsiteY7" fmla="*/ 390418 h 390525"/>
                <a:gd name="connsiteX8" fmla="*/ -515 w 326231"/>
                <a:gd name="connsiteY8" fmla="*/ -107 h 390525"/>
                <a:gd name="connsiteX9" fmla="*/ 67875 w 326231"/>
                <a:gd name="connsiteY9" fmla="*/ -107 h 390525"/>
                <a:gd name="connsiteX10" fmla="*/ 67875 w 326231"/>
                <a:gd name="connsiteY10" fmla="*/ 161818 h 390525"/>
                <a:gd name="connsiteX11" fmla="*/ 220275 w 326231"/>
                <a:gd name="connsiteY11" fmla="*/ 161818 h 390525"/>
                <a:gd name="connsiteX12" fmla="*/ 220275 w 326231"/>
                <a:gd name="connsiteY12" fmla="*/ -107 h 390525"/>
                <a:gd name="connsiteX13" fmla="*/ 288569 w 326231"/>
                <a:gd name="connsiteY13" fmla="*/ -107 h 390525"/>
                <a:gd name="connsiteX14" fmla="*/ 288569 w 326231"/>
                <a:gd name="connsiteY14" fmla="*/ 310313 h 390525"/>
                <a:gd name="connsiteX15" fmla="*/ 303905 w 326231"/>
                <a:gd name="connsiteY15" fmla="*/ 324886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6231" h="390525">
                  <a:moveTo>
                    <a:pt x="325717" y="324982"/>
                  </a:moveTo>
                  <a:lnTo>
                    <a:pt x="325717" y="390418"/>
                  </a:lnTo>
                  <a:lnTo>
                    <a:pt x="265423" y="390418"/>
                  </a:lnTo>
                  <a:cubicBezTo>
                    <a:pt x="242735" y="390504"/>
                    <a:pt x="223466" y="373835"/>
                    <a:pt x="220275" y="351366"/>
                  </a:cubicBezTo>
                  <a:lnTo>
                    <a:pt x="220275" y="230113"/>
                  </a:lnTo>
                  <a:lnTo>
                    <a:pt x="67875" y="230113"/>
                  </a:lnTo>
                  <a:lnTo>
                    <a:pt x="67875" y="390418"/>
                  </a:lnTo>
                  <a:lnTo>
                    <a:pt x="-515" y="390418"/>
                  </a:lnTo>
                  <a:lnTo>
                    <a:pt x="-515" y="-107"/>
                  </a:lnTo>
                  <a:lnTo>
                    <a:pt x="67875" y="-107"/>
                  </a:lnTo>
                  <a:lnTo>
                    <a:pt x="67875" y="161818"/>
                  </a:lnTo>
                  <a:lnTo>
                    <a:pt x="220275" y="161818"/>
                  </a:lnTo>
                  <a:lnTo>
                    <a:pt x="220275" y="-107"/>
                  </a:lnTo>
                  <a:lnTo>
                    <a:pt x="288569" y="-107"/>
                  </a:lnTo>
                  <a:lnTo>
                    <a:pt x="288569" y="310313"/>
                  </a:lnTo>
                  <a:cubicBezTo>
                    <a:pt x="288979" y="318486"/>
                    <a:pt x="295723" y="324896"/>
                    <a:pt x="303905" y="324886"/>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64" name="CaixaDeTexto 7">
            <a:extLst>
              <a:ext uri="{FF2B5EF4-FFF2-40B4-BE49-F238E27FC236}">
                <a16:creationId xmlns:a16="http://schemas.microsoft.com/office/drawing/2014/main" id="{F468FEB9-17CE-5F63-3979-D35A7F7695AC}"/>
              </a:ext>
            </a:extLst>
          </p:cNvPr>
          <p:cNvSpPr txBox="1"/>
          <p:nvPr/>
        </p:nvSpPr>
        <p:spPr>
          <a:xfrm>
            <a:off x="5460895" y="4172839"/>
            <a:ext cx="2094736" cy="563231"/>
          </a:xfrm>
          <a:prstGeom prst="rect">
            <a:avLst/>
          </a:prstGeom>
          <a:noFill/>
        </p:spPr>
        <p:txBody>
          <a:bodyPr wrap="square" rtlCol="0">
            <a:spAutoFit/>
          </a:bodyPr>
          <a:lstStyle>
            <a:defPPr>
              <a:defRPr lang="en-US"/>
            </a:defPPr>
            <a:lvl1pPr>
              <a:lnSpc>
                <a:spcPct val="85000"/>
              </a:lnSpc>
              <a:defRPr sz="4400" spc="-150">
                <a:solidFill>
                  <a:srgbClr val="2B4FF4"/>
                </a:solidFill>
                <a:latin typeface="Inter" panose="020B0502030000000004" pitchFamily="34" charset="0"/>
                <a:ea typeface="Inter" panose="020B0502030000000004" pitchFamily="34" charset="0"/>
                <a:cs typeface="Arial" panose="020B0604020202020204" pitchFamily="34" charset="0"/>
              </a:defRPr>
            </a:lvl1pPr>
          </a:lstStyle>
          <a:p>
            <a:pPr marL="0" marR="0" lvl="0" indent="0" algn="l" defTabSz="914400" rtl="0" eaLnBrk="1" fontAlgn="auto" latinLnBrk="0" hangingPunct="1">
              <a:lnSpc>
                <a:spcPct val="85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Source upfit parts in days, not weeks</a:t>
            </a:r>
          </a:p>
        </p:txBody>
      </p:sp>
      <p:pic>
        <p:nvPicPr>
          <p:cNvPr id="54" name="Picture 53" descr="A picture containing plane&#10;&#10;Description automatically generated">
            <a:extLst>
              <a:ext uri="{FF2B5EF4-FFF2-40B4-BE49-F238E27FC236}">
                <a16:creationId xmlns:a16="http://schemas.microsoft.com/office/drawing/2014/main" id="{165E74A5-4F48-1B1F-FD82-C8135A1B1686}"/>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l="40477" t="53611" r="3883" b="23195"/>
          <a:stretch/>
        </p:blipFill>
        <p:spPr>
          <a:xfrm>
            <a:off x="4933951" y="3676650"/>
            <a:ext cx="6781800" cy="1590675"/>
          </a:xfrm>
          <a:prstGeom prst="rect">
            <a:avLst/>
          </a:prstGeom>
        </p:spPr>
      </p:pic>
      <p:cxnSp>
        <p:nvCxnSpPr>
          <p:cNvPr id="2" name="Straight Connector 1">
            <a:extLst>
              <a:ext uri="{FF2B5EF4-FFF2-40B4-BE49-F238E27FC236}">
                <a16:creationId xmlns:a16="http://schemas.microsoft.com/office/drawing/2014/main" id="{639EEC36-33E9-D7B7-B3EF-4959E9080532}"/>
              </a:ext>
            </a:extLst>
          </p:cNvPr>
          <p:cNvCxnSpPr>
            <a:cxnSpLocks/>
          </p:cNvCxnSpPr>
          <p:nvPr/>
        </p:nvCxnSpPr>
        <p:spPr>
          <a:xfrm rot="5400000">
            <a:off x="2959894" y="3433875"/>
            <a:ext cx="0" cy="2376000"/>
          </a:xfrm>
          <a:prstGeom prst="line">
            <a:avLst/>
          </a:prstGeom>
          <a:ln w="10160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3955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nodeType="withEffect">
                                  <p:stCondLst>
                                    <p:cond delay="0"/>
                                  </p:stCondLst>
                                  <p:childTnLst>
                                    <p:animMotion origin="layout" path="M -4.58333E-6 1.11022E-16 L -4.58333E-6 -0.03981 " pathEditMode="relative" rAng="0" ptsTypes="AA">
                                      <p:cBhvr>
                                        <p:cTn id="6" dur="1000" fill="hold"/>
                                        <p:tgtEl>
                                          <p:spTgt spid="57"/>
                                        </p:tgtEl>
                                        <p:attrNameLst>
                                          <p:attrName>ppt_x</p:attrName>
                                          <p:attrName>ppt_y</p:attrName>
                                        </p:attrNameLst>
                                      </p:cBhvr>
                                      <p:rCtr x="0" y="-1991"/>
                                    </p:animMotion>
                                  </p:childTnLst>
                                </p:cTn>
                              </p:par>
                              <p:par>
                                <p:cTn id="7" presetID="10" presetClass="entr" presetSubtype="0" fill="hold" nodeType="withEffect">
                                  <p:stCondLst>
                                    <p:cond delay="0"/>
                                  </p:stCondLst>
                                  <p:childTnLst>
                                    <p:set>
                                      <p:cBhvr>
                                        <p:cTn id="8" dur="1" fill="hold">
                                          <p:stCondLst>
                                            <p:cond delay="0"/>
                                          </p:stCondLst>
                                        </p:cTn>
                                        <p:tgtEl>
                                          <p:spTgt spid="54"/>
                                        </p:tgtEl>
                                        <p:attrNameLst>
                                          <p:attrName>style.visibility</p:attrName>
                                        </p:attrNameLst>
                                      </p:cBhvr>
                                      <p:to>
                                        <p:strVal val="visible"/>
                                      </p:to>
                                    </p:set>
                                    <p:animEffect transition="in" filter="fade">
                                      <p:cBhvr>
                                        <p:cTn id="9" dur="1000"/>
                                        <p:tgtEl>
                                          <p:spTgt spid="54"/>
                                        </p:tgtEl>
                                      </p:cBhvr>
                                    </p:animEffect>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wipe(up)">
                                      <p:cBhvr>
                                        <p:cTn id="13" dur="750"/>
                                        <p:tgtEl>
                                          <p:spTgt spid="48"/>
                                        </p:tgtEl>
                                      </p:cBhvr>
                                    </p:animEffect>
                                  </p:childTnLst>
                                </p:cTn>
                              </p:par>
                              <p:par>
                                <p:cTn id="14" presetID="22" presetClass="entr" presetSubtype="8"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750"/>
                                        <p:tgtEl>
                                          <p:spTgt spid="49"/>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46"/>
                                        </p:tgtEl>
                                        <p:attrNameLst>
                                          <p:attrName>style.visibility</p:attrName>
                                        </p:attrNameLst>
                                      </p:cBhvr>
                                      <p:to>
                                        <p:strVal val="visible"/>
                                      </p:to>
                                    </p:set>
                                    <p:animEffect transition="in" filter="fade">
                                      <p:cBhvr>
                                        <p:cTn id="22" dur="500"/>
                                        <p:tgtEl>
                                          <p:spTgt spid="46"/>
                                        </p:tgtEl>
                                      </p:cBhvr>
                                    </p:animEffect>
                                  </p:childTnLst>
                                </p:cTn>
                              </p:par>
                              <p:par>
                                <p:cTn id="23" presetID="10" presetClass="entr" presetSubtype="0" fill="hold" nodeType="withEffect">
                                  <p:stCondLst>
                                    <p:cond delay="1000"/>
                                  </p:stCondLst>
                                  <p:childTnLst>
                                    <p:set>
                                      <p:cBhvr>
                                        <p:cTn id="24" dur="1" fill="hold">
                                          <p:stCondLst>
                                            <p:cond delay="0"/>
                                          </p:stCondLst>
                                        </p:cTn>
                                        <p:tgtEl>
                                          <p:spTgt spid="52"/>
                                        </p:tgtEl>
                                        <p:attrNameLst>
                                          <p:attrName>style.visibility</p:attrName>
                                        </p:attrNameLst>
                                      </p:cBhvr>
                                      <p:to>
                                        <p:strVal val="visible"/>
                                      </p:to>
                                    </p:set>
                                    <p:animEffect transition="in" filter="fade">
                                      <p:cBhvr>
                                        <p:cTn id="25"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8" grpId="0" animBg="1"/>
      <p:bldP spid="49"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8342</TotalTime>
  <Words>1319</Words>
  <Application>Microsoft Office PowerPoint</Application>
  <PresentationFormat>Widescreen</PresentationFormat>
  <Paragraphs>134</Paragraphs>
  <Slides>14</Slides>
  <Notes>14</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14</vt:i4>
      </vt:variant>
    </vt:vector>
  </HeadingPairs>
  <TitlesOfParts>
    <vt:vector size="24" baseType="lpstr">
      <vt:lpstr>Arial</vt:lpstr>
      <vt:lpstr>Calibri</vt:lpstr>
      <vt:lpstr>Calibri Light</vt:lpstr>
      <vt:lpstr>Inter</vt:lpstr>
      <vt:lpstr>Symbol</vt:lpstr>
      <vt:lpstr>Tahoma</vt:lpstr>
      <vt:lpstr>Times New Roman</vt:lpstr>
      <vt:lpstr>Times New Roman (Body CS)</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UPFITS CAN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Leslie Talbot</dc:creator>
  <cp:lastModifiedBy>Ammann, Dominique</cp:lastModifiedBy>
  <cp:revision>173</cp:revision>
  <dcterms:created xsi:type="dcterms:W3CDTF">2020-03-02T14:36:48Z</dcterms:created>
  <dcterms:modified xsi:type="dcterms:W3CDTF">2023-01-16T18:43:33Z</dcterms:modified>
</cp:coreProperties>
</file>